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1"/>
  </p:notesMasterIdLst>
  <p:sldIdLst>
    <p:sldId id="316" r:id="rId2"/>
    <p:sldId id="263" r:id="rId3"/>
    <p:sldId id="264" r:id="rId4"/>
    <p:sldId id="265" r:id="rId5"/>
    <p:sldId id="266" r:id="rId6"/>
    <p:sldId id="307" r:id="rId7"/>
    <p:sldId id="318" r:id="rId8"/>
    <p:sldId id="268" r:id="rId9"/>
    <p:sldId id="308" r:id="rId10"/>
    <p:sldId id="309" r:id="rId11"/>
    <p:sldId id="310" r:id="rId12"/>
    <p:sldId id="311" r:id="rId13"/>
    <p:sldId id="269" r:id="rId14"/>
    <p:sldId id="270" r:id="rId15"/>
    <p:sldId id="271" r:id="rId16"/>
    <p:sldId id="312" r:id="rId17"/>
    <p:sldId id="272" r:id="rId18"/>
    <p:sldId id="273" r:id="rId19"/>
    <p:sldId id="274" r:id="rId20"/>
    <p:sldId id="275" r:id="rId21"/>
    <p:sldId id="276" r:id="rId22"/>
    <p:sldId id="277" r:id="rId23"/>
    <p:sldId id="314" r:id="rId24"/>
    <p:sldId id="319" r:id="rId25"/>
    <p:sldId id="315" r:id="rId26"/>
    <p:sldId id="281" r:id="rId27"/>
    <p:sldId id="304" r:id="rId28"/>
    <p:sldId id="320" r:id="rId29"/>
    <p:sldId id="306" r:id="rId30"/>
    <p:sldId id="313" r:id="rId31"/>
    <p:sldId id="305" r:id="rId32"/>
    <p:sldId id="321" r:id="rId33"/>
    <p:sldId id="322" r:id="rId34"/>
    <p:sldId id="323" r:id="rId35"/>
    <p:sldId id="282" r:id="rId36"/>
    <p:sldId id="317" r:id="rId37"/>
    <p:sldId id="283" r:id="rId38"/>
    <p:sldId id="284" r:id="rId39"/>
    <p:sldId id="278" r:id="rId40"/>
    <p:sldId id="285" r:id="rId41"/>
    <p:sldId id="286" r:id="rId42"/>
    <p:sldId id="287" r:id="rId43"/>
    <p:sldId id="288" r:id="rId44"/>
    <p:sldId id="289" r:id="rId45"/>
    <p:sldId id="291" r:id="rId46"/>
    <p:sldId id="292" r:id="rId47"/>
    <p:sldId id="293" r:id="rId48"/>
    <p:sldId id="295" r:id="rId49"/>
    <p:sldId id="296" r:id="rId50"/>
  </p:sldIdLst>
  <p:sldSz cx="9144000" cy="5143500" type="screen16x9"/>
  <p:notesSz cx="6858000" cy="9144000"/>
  <p:embeddedFontLst>
    <p:embeddedFont>
      <p:font typeface="Helvetica Neue" panose="020B0604020202020204" charset="0"/>
      <p:regular r:id="rId52"/>
      <p:bold r:id="rId53"/>
      <p:italic r:id="rId54"/>
      <p:boldItalic r:id="rId55"/>
    </p:embeddedFont>
    <p:embeddedFont>
      <p:font typeface="Roboto Mono" panose="00000009000000000000" pitchFamily="49" charset="0"/>
      <p:regular r:id="rId56"/>
      <p:bold r:id="rId57"/>
      <p:italic r:id="rId58"/>
      <p:boldItalic r:id="rId59"/>
    </p:embeddedFont>
    <p:embeddedFont>
      <p:font typeface="Trebuchet MS" panose="020B060302020202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EBFB19-D059-40E3-863D-0162B1B76F68}" v="8" dt="2023-05-29T02:31:26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3" d="100"/>
          <a:sy n="173" d="100"/>
        </p:scale>
        <p:origin x="154" y="12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Villarroel" userId="13c0fce16975a509" providerId="LiveId" clId="{88EBFB19-D059-40E3-863D-0162B1B76F68}"/>
    <pc:docChg chg="undo custSel addSld delSld modSld">
      <pc:chgData name="Paulo Villarroel" userId="13c0fce16975a509" providerId="LiveId" clId="{88EBFB19-D059-40E3-863D-0162B1B76F68}" dt="2023-05-29T23:24:37.458" v="152" actId="113"/>
      <pc:docMkLst>
        <pc:docMk/>
      </pc:docMkLst>
      <pc:sldChg chg="modSp mod">
        <pc:chgData name="Paulo Villarroel" userId="13c0fce16975a509" providerId="LiveId" clId="{88EBFB19-D059-40E3-863D-0162B1B76F68}" dt="2023-05-29T23:24:37.458" v="152" actId="113"/>
        <pc:sldMkLst>
          <pc:docMk/>
          <pc:sldMk cId="290132544" sldId="314"/>
        </pc:sldMkLst>
        <pc:spChg chg="mod">
          <ac:chgData name="Paulo Villarroel" userId="13c0fce16975a509" providerId="LiveId" clId="{88EBFB19-D059-40E3-863D-0162B1B76F68}" dt="2023-05-29T23:24:37.458" v="152" actId="113"/>
          <ac:spMkLst>
            <pc:docMk/>
            <pc:sldMk cId="290132544" sldId="314"/>
            <ac:spMk id="9" creationId="{6FD31BC9-68E5-D1FC-C8F8-4549569FC580}"/>
          </ac:spMkLst>
        </pc:spChg>
      </pc:sldChg>
      <pc:sldChg chg="modSp mod">
        <pc:chgData name="Paulo Villarroel" userId="13c0fce16975a509" providerId="LiveId" clId="{88EBFB19-D059-40E3-863D-0162B1B76F68}" dt="2023-05-29T02:05:29.842" v="1" actId="114"/>
        <pc:sldMkLst>
          <pc:docMk/>
          <pc:sldMk cId="2394465763" sldId="318"/>
        </pc:sldMkLst>
        <pc:spChg chg="mod">
          <ac:chgData name="Paulo Villarroel" userId="13c0fce16975a509" providerId="LiveId" clId="{88EBFB19-D059-40E3-863D-0162B1B76F68}" dt="2023-05-29T02:05:29.842" v="1" actId="114"/>
          <ac:spMkLst>
            <pc:docMk/>
            <pc:sldMk cId="2394465763" sldId="318"/>
            <ac:spMk id="3" creationId="{FD11450A-E9C4-504D-AF25-64D3D741C5E3}"/>
          </ac:spMkLst>
        </pc:spChg>
      </pc:sldChg>
      <pc:sldChg chg="addSp delSp modSp new mod">
        <pc:chgData name="Paulo Villarroel" userId="13c0fce16975a509" providerId="LiveId" clId="{88EBFB19-D059-40E3-863D-0162B1B76F68}" dt="2023-05-29T02:13:22.984" v="75" actId="1076"/>
        <pc:sldMkLst>
          <pc:docMk/>
          <pc:sldMk cId="3918766345" sldId="320"/>
        </pc:sldMkLst>
        <pc:spChg chg="del">
          <ac:chgData name="Paulo Villarroel" userId="13c0fce16975a509" providerId="LiveId" clId="{88EBFB19-D059-40E3-863D-0162B1B76F68}" dt="2023-05-29T02:09:38.490" v="6" actId="478"/>
          <ac:spMkLst>
            <pc:docMk/>
            <pc:sldMk cId="3918766345" sldId="320"/>
            <ac:spMk id="2" creationId="{C61CE5AF-2DE5-D8F9-A0B0-BE83B61B0732}"/>
          </ac:spMkLst>
        </pc:spChg>
        <pc:spChg chg="del">
          <ac:chgData name="Paulo Villarroel" userId="13c0fce16975a509" providerId="LiveId" clId="{88EBFB19-D059-40E3-863D-0162B1B76F68}" dt="2023-05-29T02:09:35.912" v="5" actId="478"/>
          <ac:spMkLst>
            <pc:docMk/>
            <pc:sldMk cId="3918766345" sldId="320"/>
            <ac:spMk id="3" creationId="{CCF7D81C-CB81-2621-3DEA-7D28892C8E72}"/>
          </ac:spMkLst>
        </pc:spChg>
        <pc:spChg chg="add mod">
          <ac:chgData name="Paulo Villarroel" userId="13c0fce16975a509" providerId="LiveId" clId="{88EBFB19-D059-40E3-863D-0162B1B76F68}" dt="2023-05-29T02:13:12.992" v="71" actId="1076"/>
          <ac:spMkLst>
            <pc:docMk/>
            <pc:sldMk cId="3918766345" sldId="320"/>
            <ac:spMk id="4" creationId="{31AE366C-09D3-DFBE-4631-45039C04ED85}"/>
          </ac:spMkLst>
        </pc:spChg>
        <pc:spChg chg="add mod">
          <ac:chgData name="Paulo Villarroel" userId="13c0fce16975a509" providerId="LiveId" clId="{88EBFB19-D059-40E3-863D-0162B1B76F68}" dt="2023-05-29T02:13:04.089" v="70" actId="1076"/>
          <ac:spMkLst>
            <pc:docMk/>
            <pc:sldMk cId="3918766345" sldId="320"/>
            <ac:spMk id="6" creationId="{25750547-16AD-857C-9253-83D1DB1DFC98}"/>
          </ac:spMkLst>
        </pc:spChg>
        <pc:spChg chg="add del">
          <ac:chgData name="Paulo Villarroel" userId="13c0fce16975a509" providerId="LiveId" clId="{88EBFB19-D059-40E3-863D-0162B1B76F68}" dt="2023-05-29T02:10:43.712" v="44" actId="22"/>
          <ac:spMkLst>
            <pc:docMk/>
            <pc:sldMk cId="3918766345" sldId="320"/>
            <ac:spMk id="8" creationId="{53B73D90-B93D-5DD8-BE18-8D5A5037D192}"/>
          </ac:spMkLst>
        </pc:spChg>
        <pc:spChg chg="add del mod">
          <ac:chgData name="Paulo Villarroel" userId="13c0fce16975a509" providerId="LiveId" clId="{88EBFB19-D059-40E3-863D-0162B1B76F68}" dt="2023-05-29T02:10:51.818" v="48" actId="478"/>
          <ac:spMkLst>
            <pc:docMk/>
            <pc:sldMk cId="3918766345" sldId="320"/>
            <ac:spMk id="10" creationId="{CE2F7BC8-0A4B-1541-BB12-0947980217D9}"/>
          </ac:spMkLst>
        </pc:spChg>
        <pc:spChg chg="add mod">
          <ac:chgData name="Paulo Villarroel" userId="13c0fce16975a509" providerId="LiveId" clId="{88EBFB19-D059-40E3-863D-0162B1B76F68}" dt="2023-05-29T02:13:18.969" v="74" actId="1076"/>
          <ac:spMkLst>
            <pc:docMk/>
            <pc:sldMk cId="3918766345" sldId="320"/>
            <ac:spMk id="12" creationId="{EEE4D1C8-0AB5-76B2-015C-2F9107B562F5}"/>
          </ac:spMkLst>
        </pc:spChg>
        <pc:picChg chg="add mod">
          <ac:chgData name="Paulo Villarroel" userId="13c0fce16975a509" providerId="LiveId" clId="{88EBFB19-D059-40E3-863D-0162B1B76F68}" dt="2023-05-29T02:13:22.984" v="75" actId="1076"/>
          <ac:picMkLst>
            <pc:docMk/>
            <pc:sldMk cId="3918766345" sldId="320"/>
            <ac:picMk id="4098" creationId="{6F1484CC-3E38-E611-37B9-EFEBF40B55F1}"/>
          </ac:picMkLst>
        </pc:picChg>
      </pc:sldChg>
      <pc:sldChg chg="addSp modSp new mod">
        <pc:chgData name="Paulo Villarroel" userId="13c0fce16975a509" providerId="LiveId" clId="{88EBFB19-D059-40E3-863D-0162B1B76F68}" dt="2023-05-29T02:24:24.609" v="88" actId="404"/>
        <pc:sldMkLst>
          <pc:docMk/>
          <pc:sldMk cId="1195699813" sldId="321"/>
        </pc:sldMkLst>
        <pc:spChg chg="add mod">
          <ac:chgData name="Paulo Villarroel" userId="13c0fce16975a509" providerId="LiveId" clId="{88EBFB19-D059-40E3-863D-0162B1B76F68}" dt="2023-05-29T02:24:24.609" v="88" actId="404"/>
          <ac:spMkLst>
            <pc:docMk/>
            <pc:sldMk cId="1195699813" sldId="321"/>
            <ac:spMk id="7" creationId="{6240BB23-FE17-1F4A-1D7F-D16EA413407B}"/>
          </ac:spMkLst>
        </pc:spChg>
        <pc:picChg chg="add mod">
          <ac:chgData name="Paulo Villarroel" userId="13c0fce16975a509" providerId="LiveId" clId="{88EBFB19-D059-40E3-863D-0162B1B76F68}" dt="2023-05-29T02:23:56.920" v="81" actId="1076"/>
          <ac:picMkLst>
            <pc:docMk/>
            <pc:sldMk cId="1195699813" sldId="321"/>
            <ac:picMk id="5" creationId="{B6FFAE81-8144-FD19-E34A-6458E2766998}"/>
          </ac:picMkLst>
        </pc:picChg>
      </pc:sldChg>
      <pc:sldChg chg="addSp modSp new mod">
        <pc:chgData name="Paulo Villarroel" userId="13c0fce16975a509" providerId="LiveId" clId="{88EBFB19-D059-40E3-863D-0162B1B76F68}" dt="2023-05-29T02:27:15.856" v="104" actId="1076"/>
        <pc:sldMkLst>
          <pc:docMk/>
          <pc:sldMk cId="295046235" sldId="322"/>
        </pc:sldMkLst>
        <pc:spChg chg="add mod">
          <ac:chgData name="Paulo Villarroel" userId="13c0fce16975a509" providerId="LiveId" clId="{88EBFB19-D059-40E3-863D-0162B1B76F68}" dt="2023-05-29T02:27:15.856" v="104" actId="1076"/>
          <ac:spMkLst>
            <pc:docMk/>
            <pc:sldMk cId="295046235" sldId="322"/>
            <ac:spMk id="7" creationId="{7F688635-35F4-2C98-A86B-2FC528187DEA}"/>
          </ac:spMkLst>
        </pc:spChg>
        <pc:picChg chg="add mod">
          <ac:chgData name="Paulo Villarroel" userId="13c0fce16975a509" providerId="LiveId" clId="{88EBFB19-D059-40E3-863D-0162B1B76F68}" dt="2023-05-29T02:26:59.465" v="96" actId="1076"/>
          <ac:picMkLst>
            <pc:docMk/>
            <pc:sldMk cId="295046235" sldId="322"/>
            <ac:picMk id="5" creationId="{93E990F5-B9AD-2734-6C27-D127D53478CE}"/>
          </ac:picMkLst>
        </pc:picChg>
      </pc:sldChg>
      <pc:sldChg chg="new del">
        <pc:chgData name="Paulo Villarroel" userId="13c0fce16975a509" providerId="LiveId" clId="{88EBFB19-D059-40E3-863D-0162B1B76F68}" dt="2023-05-29T02:25:34.867" v="90" actId="47"/>
        <pc:sldMkLst>
          <pc:docMk/>
          <pc:sldMk cId="3560532739" sldId="322"/>
        </pc:sldMkLst>
      </pc:sldChg>
      <pc:sldChg chg="addSp modSp new mod">
        <pc:chgData name="Paulo Villarroel" userId="13c0fce16975a509" providerId="LiveId" clId="{88EBFB19-D059-40E3-863D-0162B1B76F68}" dt="2023-05-29T02:32:35.352" v="136" actId="1076"/>
        <pc:sldMkLst>
          <pc:docMk/>
          <pc:sldMk cId="3369079008" sldId="323"/>
        </pc:sldMkLst>
        <pc:spChg chg="add mod">
          <ac:chgData name="Paulo Villarroel" userId="13c0fce16975a509" providerId="LiveId" clId="{88EBFB19-D059-40E3-863D-0162B1B76F68}" dt="2023-05-29T02:31:46.706" v="125" actId="1076"/>
          <ac:spMkLst>
            <pc:docMk/>
            <pc:sldMk cId="3369079008" sldId="323"/>
            <ac:spMk id="7" creationId="{518770C0-331D-7883-18BC-A627BFA59461}"/>
          </ac:spMkLst>
        </pc:spChg>
        <pc:spChg chg="add mod">
          <ac:chgData name="Paulo Villarroel" userId="13c0fce16975a509" providerId="LiveId" clId="{88EBFB19-D059-40E3-863D-0162B1B76F68}" dt="2023-05-29T02:32:35.352" v="136" actId="1076"/>
          <ac:spMkLst>
            <pc:docMk/>
            <pc:sldMk cId="3369079008" sldId="323"/>
            <ac:spMk id="11" creationId="{F69CDA53-E4F8-0CD7-F0EB-52B6254CBB0A}"/>
          </ac:spMkLst>
        </pc:spChg>
        <pc:picChg chg="add mod">
          <ac:chgData name="Paulo Villarroel" userId="13c0fce16975a509" providerId="LiveId" clId="{88EBFB19-D059-40E3-863D-0162B1B76F68}" dt="2023-05-29T02:31:47.777" v="126" actId="1076"/>
          <ac:picMkLst>
            <pc:docMk/>
            <pc:sldMk cId="3369079008" sldId="323"/>
            <ac:picMk id="5" creationId="{6A8480E8-912D-CCEE-2457-5182C568D304}"/>
          </ac:picMkLst>
        </pc:picChg>
        <pc:picChg chg="add mod">
          <ac:chgData name="Paulo Villarroel" userId="13c0fce16975a509" providerId="LiveId" clId="{88EBFB19-D059-40E3-863D-0162B1B76F68}" dt="2023-05-29T02:32:18.433" v="129" actId="1076"/>
          <ac:picMkLst>
            <pc:docMk/>
            <pc:sldMk cId="3369079008" sldId="323"/>
            <ac:picMk id="9" creationId="{9D9D710F-86B4-D769-23B0-7A4C617A5B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e304e196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e304e1962_0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7a1629a5b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7a1629a5b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e304e196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e304e1962_0_1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e304e196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e304e1962_0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e304e1962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e304e1962_0_1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7a1629a5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7a1629a5b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f900101f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f900101f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El tener una representación abstracta nos permite emitir conclusiones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Si tuvieramos modelos perfectos no se necesitaría investigación clínica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La salud es un sistema complejo, un conjunto de sistemas aislados funcionando juntos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Modelar a la perfección cualquier cosa, con mayor razón en salud es casi imposible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Nos ayudan a entender cómo se relacionan los datos y además a predecir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f900101f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f900101f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Demasiado conocimiento experto y se vuelve imposible a grandes escalas.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Es una ciencia muy antigua, pero no había poder de cómputo ni datos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Es muy caro tener expertos pensando todas las combinaciones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A medida que complejizamos, el modelo comienza a ser menos explicable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Inferencia y predicción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La ciencia de datos trabaja con todos estos métodos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f900101f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f900101f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Necesitamos una cantidad de datos razonable para entrenar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Ya no necesitamos un programa demasiado específico, ahora hay más generalizacion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Teniendo los datos, aún necesitamos ayuda experta para construir características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Se vuelve menos explicable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Estos modelos son mejores en predicción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(7.5 min)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f900101f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f900101f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Tenemos datos extraidos del mundo real junto con las etiquetas de salida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No conocemos el modelo que está detrás, pero hay una intuición de relación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Es crítico seleccionar el algoritmo correcto o seleccionar uno muy flexible pero poco interpretable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Depende de la tarea que queremos resolver, seleccionar ser interpretable o no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En este caso se buscaba saber si hay relación y cómo era la relación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f900101f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f900101f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Cuando nuestros datos no cuentan con etiqueta podemos hacer aprendizaje no supervisado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Aquí se buscan patrones que puedan existir bajo los datos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Normalmente se utilizan estos métodos para detectar agrupaciones entre los datos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También se puede utilizar para detección de casos anómalos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Dada una división anterior de los datos, podemos descubrir otras agrupaciones existentes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e304e196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e304e1962_0_1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f900101fa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f900101fa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Esto se comienza a poner muy poco explicable, es una caja negra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Son los mejores para predecir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Ya no necesitamos el experto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Funciona muy bien en datos no estructurado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s"/>
              <a:t>Necesitamos demasiada cantidad de datos y poder de cómputo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2448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e304e196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e304e1962_0_2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e304e196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e304e1962_0_2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f900101fa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f900101fa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e304e1962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e304e1962_0_2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f94e6129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f94e6129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e304e1962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e304e1962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e304e1962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e304e1962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e304e1962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e304e1962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f94e6129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f94e6129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f900101f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f900101f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f94e6129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f94e6129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e304e1962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e304e1962_0_3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e304e1962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e304e1962_0_3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e304e1962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ee304e1962_0_3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e304e1962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e304e1962_0_3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342badb19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342badb19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42badb19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42badb19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7a1629a5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7a1629a5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f900101fa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f900101fa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7a1629a5b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7a1629a5b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7a1629a5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7a1629a5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7a1629a5b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7a1629a5b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4482323" y="4905375"/>
            <a:ext cx="174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(centro)">
  <p:cSld name="Título (centro)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4480390" y="4902398"/>
            <a:ext cx="179700" cy="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>
  <p:cSld name="Title &amp; Sub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1057274" y="1032985"/>
            <a:ext cx="70296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Helvetica Neue"/>
              <a:buNone/>
              <a:defRPr sz="41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1057274" y="2644615"/>
            <a:ext cx="70296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4484399" y="4672013"/>
            <a:ext cx="1710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50" tIns="17150" rIns="17150" bIns="171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y viñetas">
  <p:cSld name="Título y viñeta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4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429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4482323" y="4905375"/>
            <a:ext cx="174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freecodecamp.org/news/data-science-learning-roadmap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mwr.org/resampling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hould-i-look-at-precision-recall-or-specificity-sensitivity-3946158aace1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look-at-precision-recall-and-f1-score-36b5fd0dd3ec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evelopers.google.com/machine-learning/crash-course/fairness/evaluating-for-bias?hl=es-419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Teor%C3%ADa_de_la_informaci%C3%B3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es.wikipedia.org/wiki/Warren_Weaver" TargetMode="External"/><Relationship Id="rId4" Type="http://schemas.openxmlformats.org/officeDocument/2006/relationships/hyperlink" Target="https://es.wikipedia.org/wiki/Claude_Shannon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4165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blog/rlh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ard.google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chat.openai.com/" TargetMode="Externa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ithealth.eu/wp-content/uploads/2020/03/EIT-Health-and-McKinsey_Transforming-Healthcare-with-AI.pdf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ations.iadb.org/publications/spanish/document/La-inteligencia-artificial-en-el-sector-salud-Promesas-y-desafios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ublications.iadb.org/publications/spanish/document/La_Gesti%C3%B3n_%C3%89tica_de_los_Datos.pdf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ho.int/publications/i/item/9789240029200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86/s12889-019-6526-6" TargetMode="External"/><Relationship Id="rId5" Type="http://schemas.openxmlformats.org/officeDocument/2006/relationships/image" Target="../media/image42.png"/><Relationship Id="rId4" Type="http://schemas.openxmlformats.org/officeDocument/2006/relationships/hyperlink" Target="https://scielo.conicyt.cl/pdf/rmc/v147n10/0717-6163-rmc-147-10-1229.pdf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www.nature.com/articles/s41433-020-01366-0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istemaspublicos.cl/gproyecto/covid0251/" TargetMode="External"/><Relationship Id="rId4" Type="http://schemas.openxmlformats.org/officeDocument/2006/relationships/hyperlink" Target="https://saluddigital.ssmso.cl/COVID0251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nning.com/books/machine-learning-with-r-the-tidyverse-and-ml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A299BE-5E2F-4C61-CA3D-EC49D4045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08B1A3-CD8E-4612-DEA9-121271518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1DF94BE2-9646-FBC1-3D85-BD82E54BF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41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860" y="0"/>
            <a:ext cx="71522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591" y="0"/>
            <a:ext cx="55528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029" y="0"/>
            <a:ext cx="40219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830" y="403266"/>
            <a:ext cx="6801168" cy="455679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/>
        </p:nvSpPr>
        <p:spPr>
          <a:xfrm>
            <a:off x="200569" y="167288"/>
            <a:ext cx="56574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FF00FF"/>
                </a:solidFill>
              </a:rPr>
              <a:t>El Data Scientist puede tomar diversas áreas dependiendo de la madurez y tamaño de la institución.</a:t>
            </a:r>
            <a:endParaRPr sz="1600" b="1">
              <a:solidFill>
                <a:srgbClr val="FF00FF"/>
              </a:solidFill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3628800" y="4769231"/>
            <a:ext cx="3999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4"/>
              </a:rPr>
              <a:t>https://www.freecodecamp.org/news/data-science-learning-roadmap/</a:t>
            </a:r>
            <a:r>
              <a:rPr lang="es" sz="800"/>
              <a:t> </a:t>
            </a:r>
            <a:endParaRPr sz="800"/>
          </a:p>
        </p:txBody>
      </p:sp>
      <p:sp>
        <p:nvSpPr>
          <p:cNvPr id="164" name="Google Shape;164;p30"/>
          <p:cNvSpPr txBox="1"/>
          <p:nvPr/>
        </p:nvSpPr>
        <p:spPr>
          <a:xfrm>
            <a:off x="52856" y="4110413"/>
            <a:ext cx="170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rebuchet MS"/>
                <a:ea typeface="Trebuchet MS"/>
                <a:cs typeface="Trebuchet MS"/>
                <a:sym typeface="Trebuchet MS"/>
              </a:rPr>
              <a:t>(programación)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52856" y="3615844"/>
            <a:ext cx="257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rebuchet MS"/>
                <a:ea typeface="Trebuchet MS"/>
                <a:cs typeface="Trebuchet MS"/>
                <a:sym typeface="Trebuchet MS"/>
              </a:rPr>
              <a:t>(manejo y transformación de datos)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52856" y="3059147"/>
            <a:ext cx="210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rebuchet MS"/>
                <a:ea typeface="Trebuchet MS"/>
                <a:cs typeface="Trebuchet MS"/>
                <a:sym typeface="Trebuchet MS"/>
              </a:rPr>
              <a:t>(análisis exploratorio de datos)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52849" y="2392275"/>
            <a:ext cx="1978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rebuchet MS"/>
                <a:ea typeface="Trebuchet MS"/>
                <a:cs typeface="Trebuchet MS"/>
                <a:sym typeface="Trebuchet MS"/>
              </a:rPr>
              <a:t>(estadísticas aplicadas y diseño de experimentos)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30"/>
          <p:cNvSpPr txBox="1"/>
          <p:nvPr/>
        </p:nvSpPr>
        <p:spPr>
          <a:xfrm>
            <a:off x="52856" y="1725394"/>
            <a:ext cx="1978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rebuchet MS"/>
                <a:ea typeface="Trebuchet MS"/>
                <a:cs typeface="Trebuchet MS"/>
                <a:sym typeface="Trebuchet MS"/>
              </a:rPr>
              <a:t>(aprendizaje automático, algoritmos)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52856" y="1175981"/>
            <a:ext cx="175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rebuchet MS"/>
                <a:ea typeface="Trebuchet MS"/>
                <a:cs typeface="Trebuchet MS"/>
                <a:sym typeface="Trebuchet MS"/>
              </a:rPr>
              <a:t>(aprendizaje profundo)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179" y="133350"/>
            <a:ext cx="6547520" cy="491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704100" y="332475"/>
            <a:ext cx="1809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rebuchet MS"/>
                <a:ea typeface="Trebuchet MS"/>
                <a:cs typeface="Trebuchet MS"/>
                <a:sym typeface="Trebuchet MS"/>
              </a:rPr>
              <a:t>(Quiero respuestas)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430200" y="4478569"/>
            <a:ext cx="2356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latin typeface="Trebuchet MS"/>
                <a:ea typeface="Trebuchet MS"/>
                <a:cs typeface="Trebuchet MS"/>
                <a:sym typeface="Trebuchet MS"/>
              </a:rPr>
              <a:t>(Llama al científico de datos ahora!!)</a:t>
            </a:r>
            <a:endParaRPr sz="11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400" cy="857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t="42776" b="23572"/>
          <a:stretch/>
        </p:blipFill>
        <p:spPr>
          <a:xfrm>
            <a:off x="709106" y="1447238"/>
            <a:ext cx="7725863" cy="241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363" y="378075"/>
            <a:ext cx="6905275" cy="41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311700" y="4789500"/>
            <a:ext cx="473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https://www.tmwr.org/resampling.html</a:t>
            </a:r>
            <a:r>
              <a:rPr lang="es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620" b="1"/>
              <a:t>Modelos</a:t>
            </a:r>
            <a:endParaRPr sz="2620" b="1"/>
          </a:p>
        </p:txBody>
      </p:sp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Una </a:t>
            </a:r>
            <a:r>
              <a:rPr lang="es" b="1">
                <a:solidFill>
                  <a:srgbClr val="FF00FF"/>
                </a:solidFill>
              </a:rPr>
              <a:t>representación matemática de un proceso del mundo real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Para la creación de un modelo se necesita un algoritmo que cuenta con una serie de suposiciones y funciones para ser entrenado.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Estos algoritmos pueden ser ajustados a nuestros datos para modelar el fenómeno deseado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9" name="Google Shape;189;p33"/>
          <p:cNvGrpSpPr/>
          <p:nvPr/>
        </p:nvGrpSpPr>
        <p:grpSpPr>
          <a:xfrm>
            <a:off x="4939550" y="1257325"/>
            <a:ext cx="4059300" cy="3206700"/>
            <a:chOff x="4939550" y="1257325"/>
            <a:chExt cx="4059300" cy="3206700"/>
          </a:xfrm>
        </p:grpSpPr>
        <p:sp>
          <p:nvSpPr>
            <p:cNvPr id="190" name="Google Shape;190;p33"/>
            <p:cNvSpPr txBox="1"/>
            <p:nvPr/>
          </p:nvSpPr>
          <p:spPr>
            <a:xfrm>
              <a:off x="4939550" y="1257325"/>
              <a:ext cx="4059300" cy="32067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 b="1">
                  <a:latin typeface="Roboto Mono"/>
                  <a:ea typeface="Roboto Mono"/>
                  <a:cs typeface="Roboto Mono"/>
                  <a:sym typeface="Roboto Mono"/>
                </a:rPr>
                <a:t>Regresión Lineal</a:t>
              </a:r>
              <a:r>
                <a:rPr lang="es" sz="1600">
                  <a:latin typeface="Roboto Mono"/>
                  <a:ea typeface="Roboto Mono"/>
                  <a:cs typeface="Roboto Mono"/>
                  <a:sym typeface="Roboto Mono"/>
                </a:rPr>
                <a:t>:</a:t>
              </a:r>
              <a:endParaRPr sz="16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600">
                  <a:latin typeface="Roboto Mono"/>
                  <a:ea typeface="Roboto Mono"/>
                  <a:cs typeface="Roboto Mono"/>
                  <a:sym typeface="Roboto Mono"/>
                </a:rPr>
                <a:t>	y = mx + c</a:t>
              </a:r>
              <a:endParaRPr sz="16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pic>
          <p:nvPicPr>
            <p:cNvPr id="191" name="Google Shape;191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76650" y="2211700"/>
              <a:ext cx="2785099" cy="2088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Inteligencia Artificial</a:t>
            </a:r>
            <a:endParaRPr b="1"/>
          </a:p>
        </p:txBody>
      </p:sp>
      <p:sp>
        <p:nvSpPr>
          <p:cNvPr id="197" name="Google Shape;19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7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Es la clasificación más general de un conjunto de metodologías para la </a:t>
            </a:r>
            <a:r>
              <a:rPr lang="es" b="1">
                <a:solidFill>
                  <a:srgbClr val="FF00FF"/>
                </a:solidFill>
              </a:rPr>
              <a:t>generación de modelos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Estos modelos pueden ser utilizados para la toma de decisiones.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El método más básico es la generación de una serie de reglas para modelar un fenómeno.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481" y="1152475"/>
            <a:ext cx="419784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Aprendizaje de Máquinas</a:t>
            </a:r>
            <a:endParaRPr b="1"/>
          </a:p>
        </p:txBody>
      </p:sp>
      <p:sp>
        <p:nvSpPr>
          <p:cNvPr id="204" name="Google Shape;204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90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El aprendizaje de máquinas es el estudio de algoritmos que automáticamente </a:t>
            </a:r>
            <a:r>
              <a:rPr lang="es" b="1">
                <a:solidFill>
                  <a:srgbClr val="FF00FF"/>
                </a:solidFill>
              </a:rPr>
              <a:t>mejoran su rendimiento a través de la experiencia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Estos algoritmos construyen modelos basados en datos de muestra con la intención de realizar predicciones sin ser explícitamente programados para hacerlo.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 rotWithShape="1">
          <a:blip r:embed="rId3">
            <a:alphaModFix/>
          </a:blip>
          <a:srcRect t="9510"/>
          <a:stretch/>
        </p:blipFill>
        <p:spPr>
          <a:xfrm>
            <a:off x="4801800" y="1440750"/>
            <a:ext cx="4267200" cy="25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400" cy="857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¿Ciencia de Datos?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4664363" y="1181100"/>
            <a:ext cx="4159500" cy="3486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Pasar desde los datos a </a:t>
            </a:r>
            <a:r>
              <a:rPr lang="es" sz="2000" b="1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elementos de valor</a:t>
            </a: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el negocio (insights), usando algoritmos que permitan </a:t>
            </a:r>
            <a:r>
              <a:rPr lang="es" sz="2000" b="1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automatizar</a:t>
            </a:r>
            <a:r>
              <a:rPr lang="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“extracción de información” (minería) desde </a:t>
            </a:r>
            <a:r>
              <a:rPr lang="es" sz="2000" b="1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grandes repositorios</a:t>
            </a:r>
            <a:r>
              <a:rPr lang="e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datos.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 l="2042" t="2616" r="2519" b="1890"/>
          <a:stretch/>
        </p:blipFill>
        <p:spPr>
          <a:xfrm>
            <a:off x="422375" y="1181100"/>
            <a:ext cx="3514625" cy="36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Aprendizaje Supervisado</a:t>
            </a:r>
            <a:endParaRPr b="1"/>
          </a:p>
        </p:txBody>
      </p:sp>
      <p:sp>
        <p:nvSpPr>
          <p:cNvPr id="211" name="Google Shape;21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Este tipo de aprendizaje tiene la tarea de </a:t>
            </a:r>
            <a:r>
              <a:rPr lang="es" b="1">
                <a:solidFill>
                  <a:srgbClr val="FF00FF"/>
                </a:solidFill>
              </a:rPr>
              <a:t>aprender una función</a:t>
            </a:r>
            <a:r>
              <a:rPr lang="es">
                <a:solidFill>
                  <a:schemeClr val="dk1"/>
                </a:solidFill>
              </a:rPr>
              <a:t> que estime una salida dada una serie de características. Se infiere una función desde datos de entrenamiento </a:t>
            </a:r>
            <a:r>
              <a:rPr lang="es" b="1">
                <a:solidFill>
                  <a:srgbClr val="FF00FF"/>
                </a:solidFill>
              </a:rPr>
              <a:t>previamente etiquetados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50" y="661263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Aprendizaje no Supervisado</a:t>
            </a:r>
            <a:endParaRPr b="1"/>
          </a:p>
        </p:txBody>
      </p:sp>
      <p:sp>
        <p:nvSpPr>
          <p:cNvPr id="218" name="Google Shape;21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En este tipo de aprendizaje de máquinas se busca </a:t>
            </a:r>
            <a:r>
              <a:rPr lang="es" b="1">
                <a:solidFill>
                  <a:srgbClr val="FF00FF"/>
                </a:solidFill>
              </a:rPr>
              <a:t>detectar patrones </a:t>
            </a:r>
            <a:r>
              <a:rPr lang="es">
                <a:solidFill>
                  <a:schemeClr val="dk1"/>
                </a:solidFill>
              </a:rPr>
              <a:t>en conjuntos de datos, sin tener etiquetas de datos previas. Principalmente, se utiliza en etapas exploratorias de investigación.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325" y="950188"/>
            <a:ext cx="296889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Deep Learning</a:t>
            </a:r>
            <a:endParaRPr b="1"/>
          </a:p>
        </p:txBody>
      </p:sp>
      <p:sp>
        <p:nvSpPr>
          <p:cNvPr id="225" name="Google Shape;22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5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Estos métodos están dentro del aprendizaje de máquinas.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Se realiza el ajuste del modelo a través de sus unidades mínimas llamadas </a:t>
            </a:r>
            <a:r>
              <a:rPr lang="es" b="1">
                <a:solidFill>
                  <a:srgbClr val="FF00FF"/>
                </a:solidFill>
              </a:rPr>
              <a:t>neuronas</a:t>
            </a:r>
            <a:r>
              <a:rPr lang="es">
                <a:solidFill>
                  <a:schemeClr val="dk1"/>
                </a:solidFill>
              </a:rPr>
              <a:t>, las cuales están conectadas entre sí.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>
                <a:solidFill>
                  <a:schemeClr val="dk1"/>
                </a:solidFill>
              </a:rPr>
              <a:t>Estas conexiones están determinadas por pesos que se ajustan para optimizar el rendimiento.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325" y="1152475"/>
            <a:ext cx="2667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48B84A3-0CE0-6A4D-DF56-88F23A62F0A4}"/>
              </a:ext>
            </a:extLst>
          </p:cNvPr>
          <p:cNvSpPr txBox="1"/>
          <p:nvPr/>
        </p:nvSpPr>
        <p:spPr>
          <a:xfrm>
            <a:off x="598556" y="4810095"/>
            <a:ext cx="540026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3"/>
              </a:rPr>
              <a:t>Data Science in Medicine — Precision &amp; Recall or Specificity &amp; Sensitivity? | by Alon </a:t>
            </a:r>
            <a:r>
              <a:rPr lang="en-US" sz="700" dirty="0" err="1">
                <a:hlinkClick r:id="rId3"/>
              </a:rPr>
              <a:t>Lekhtman</a:t>
            </a:r>
            <a:r>
              <a:rPr lang="en-US" sz="700" dirty="0">
                <a:hlinkClick r:id="rId3"/>
              </a:rPr>
              <a:t> | Towards Data Science</a:t>
            </a:r>
            <a:endParaRPr lang="es-CL" sz="700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31F4073-44F1-639E-3230-D9CA76D5D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899" y="71414"/>
            <a:ext cx="2567402" cy="466800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FD31BC9-68E5-D1FC-C8F8-4549569F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737" y="26882"/>
            <a:ext cx="5201927" cy="466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1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</a:rPr>
              <a:t>Clasificación: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1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1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Exactitud:</a:t>
            </a:r>
            <a:r>
              <a:rPr kumimoji="0" lang="es-CL" altLang="es-CL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 corresponde a la proporción de todos los casos (positivos y negativos) identificados correctamente por el clasificador con respecto al total de casos.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100" dirty="0">
              <a:solidFill>
                <a:srgbClr val="212121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1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Precisión:</a:t>
            </a:r>
            <a:r>
              <a:rPr kumimoji="0" lang="es-CL" altLang="es-CL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 corresponde al porcentaje de casos positivos identificados correctamente con respecto a todos los casos clasificados positivos del clasificador.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100" dirty="0">
              <a:solidFill>
                <a:srgbClr val="212121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1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Sensibilidad (</a:t>
            </a:r>
            <a:r>
              <a:rPr lang="es-CL" altLang="es-CL" sz="1100" b="1" dirty="0" err="1">
                <a:solidFill>
                  <a:srgbClr val="212121"/>
                </a:solidFill>
                <a:latin typeface="+mj-lt"/>
              </a:rPr>
              <a:t>R</a:t>
            </a:r>
            <a:r>
              <a:rPr kumimoji="0" lang="es-CL" altLang="es-CL" sz="11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ecall</a:t>
            </a:r>
            <a:r>
              <a:rPr kumimoji="0" lang="es-CL" altLang="es-CL" sz="11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):</a:t>
            </a:r>
            <a:r>
              <a:rPr kumimoji="0" lang="es-CL" altLang="es-CL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 corresponde al porcentaje de casos positivos identificados por el clasificador con respecto a los casos positivos reales.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100" dirty="0">
              <a:solidFill>
                <a:srgbClr val="212121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1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Especificidad:</a:t>
            </a:r>
            <a:r>
              <a:rPr kumimoji="0" lang="es-CL" altLang="es-CL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 Corresponde a el porcentaje de casos negativos identificados por el clasificador.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100" dirty="0">
              <a:solidFill>
                <a:srgbClr val="212121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1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F1 Score</a:t>
            </a:r>
            <a:r>
              <a:rPr kumimoji="0" lang="es-CL" altLang="es-CL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: Corresponde a la media harmónica de la precisión y la sensibilidad, se utiliza como indicador de relación entre estas dos métricas.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100" dirty="0">
              <a:solidFill>
                <a:srgbClr val="212121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1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AUC ROC</a:t>
            </a:r>
            <a:r>
              <a:rPr kumimoji="0" lang="es-CL" altLang="es-CL" sz="11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</a:rPr>
              <a:t>: </a:t>
            </a:r>
            <a:r>
              <a:rPr lang="es-ES" sz="1100" b="0" i="0" dirty="0">
                <a:solidFill>
                  <a:srgbClr val="202124"/>
                </a:solidFill>
                <a:effectLst/>
                <a:latin typeface="+mj-lt"/>
              </a:rPr>
              <a:t>es un gráfico que muestra el rendimiento de un modelo de clasificación en todos los umbrales de clasificación.</a:t>
            </a:r>
            <a:endParaRPr kumimoji="0" lang="es-CL" altLang="es-CL" sz="11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100" dirty="0">
              <a:solidFill>
                <a:srgbClr val="212121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CL" altLang="es-CL" sz="1100" b="1" dirty="0">
                <a:solidFill>
                  <a:srgbClr val="FF0000"/>
                </a:solidFill>
                <a:latin typeface="+mj-lt"/>
              </a:rPr>
              <a:t>Regresión: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CL" altLang="es-CL" sz="1100" b="1" dirty="0">
              <a:solidFill>
                <a:srgbClr val="FF0000"/>
              </a:solidFill>
              <a:latin typeface="+mj-lt"/>
            </a:endParaRPr>
          </a:p>
          <a:p>
            <a:pPr lvl="0">
              <a:buClrTx/>
            </a:pPr>
            <a:r>
              <a:rPr lang="es-ES" sz="1100" b="1" dirty="0">
                <a:solidFill>
                  <a:srgbClr val="212121"/>
                </a:solidFill>
                <a:latin typeface="+mj-lt"/>
              </a:rPr>
              <a:t>MAE</a:t>
            </a:r>
            <a:r>
              <a:rPr lang="es-ES" sz="1100" dirty="0">
                <a:solidFill>
                  <a:srgbClr val="212121"/>
                </a:solidFill>
                <a:latin typeface="+mj-lt"/>
              </a:rPr>
              <a:t>: mean absolute error</a:t>
            </a:r>
          </a:p>
          <a:p>
            <a:pPr lvl="0">
              <a:buClrTx/>
            </a:pPr>
            <a:endParaRPr lang="es-ES" sz="1100" dirty="0">
              <a:solidFill>
                <a:srgbClr val="212121"/>
              </a:solidFill>
              <a:latin typeface="+mj-lt"/>
            </a:endParaRPr>
          </a:p>
          <a:p>
            <a:pPr lvl="0">
              <a:buClrTx/>
            </a:pPr>
            <a:r>
              <a:rPr lang="es-ES" sz="1100" b="1" dirty="0">
                <a:solidFill>
                  <a:srgbClr val="212121"/>
                </a:solidFill>
                <a:latin typeface="+mj-lt"/>
              </a:rPr>
              <a:t>RMSE</a:t>
            </a:r>
            <a:r>
              <a:rPr lang="es-ES" sz="1100" dirty="0">
                <a:solidFill>
                  <a:srgbClr val="212121"/>
                </a:solidFill>
                <a:latin typeface="+mj-lt"/>
              </a:rPr>
              <a:t>: </a:t>
            </a:r>
            <a:r>
              <a:rPr lang="es-ES" sz="1100" dirty="0" err="1">
                <a:solidFill>
                  <a:srgbClr val="212121"/>
                </a:solidFill>
                <a:latin typeface="+mj-lt"/>
              </a:rPr>
              <a:t>root</a:t>
            </a:r>
            <a:r>
              <a:rPr lang="es-ES" sz="1100" dirty="0">
                <a:solidFill>
                  <a:srgbClr val="212121"/>
                </a:solidFill>
                <a:latin typeface="+mj-lt"/>
              </a:rPr>
              <a:t> mean </a:t>
            </a:r>
            <a:r>
              <a:rPr lang="es-ES" sz="1100" dirty="0" err="1">
                <a:solidFill>
                  <a:srgbClr val="212121"/>
                </a:solidFill>
                <a:latin typeface="+mj-lt"/>
              </a:rPr>
              <a:t>squared</a:t>
            </a:r>
            <a:r>
              <a:rPr lang="es-ES" sz="1100" dirty="0">
                <a:solidFill>
                  <a:srgbClr val="212121"/>
                </a:solidFill>
                <a:latin typeface="+mj-lt"/>
              </a:rPr>
              <a:t> error </a:t>
            </a:r>
            <a:endParaRPr kumimoji="0" lang="es-CL" altLang="es-CL" sz="1050" b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132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F4C71-E05D-E66F-17D2-DAD395E2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98912F-1E03-8D53-2AFD-70DFCD4BD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D2F0C7-0F7C-48C2-C91F-40434D48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22" y="255070"/>
            <a:ext cx="6453753" cy="411538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1D9D15D-96F0-D685-5141-5CF8D8A2B8EA}"/>
              </a:ext>
            </a:extLst>
          </p:cNvPr>
          <p:cNvSpPr txBox="1"/>
          <p:nvPr/>
        </p:nvSpPr>
        <p:spPr>
          <a:xfrm>
            <a:off x="1273312" y="4713792"/>
            <a:ext cx="65973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3"/>
              </a:rPr>
              <a:t>A Look at Precision, Recall, and F1-Score | by </a:t>
            </a:r>
            <a:r>
              <a:rPr lang="en-US" sz="1000" dirty="0" err="1">
                <a:hlinkClick r:id="rId3"/>
              </a:rPr>
              <a:t>Teemu</a:t>
            </a:r>
            <a:r>
              <a:rPr lang="en-US" sz="1000" dirty="0">
                <a:hlinkClick r:id="rId3"/>
              </a:rPr>
              <a:t> </a:t>
            </a:r>
            <a:r>
              <a:rPr lang="en-US" sz="1000" dirty="0" err="1">
                <a:hlinkClick r:id="rId3"/>
              </a:rPr>
              <a:t>Kanstrén</a:t>
            </a:r>
            <a:r>
              <a:rPr lang="en-US" sz="1000" dirty="0">
                <a:hlinkClick r:id="rId3"/>
              </a:rPr>
              <a:t> | Towards Data Science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779140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E57BA-8C43-858D-763D-190B07DB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BF8C71-A249-4661-FE7D-149A95A54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614BA80-A5F3-CAFF-F1CF-CF5489DF74BD}"/>
              </a:ext>
            </a:extLst>
          </p:cNvPr>
          <p:cNvSpPr txBox="1"/>
          <p:nvPr/>
        </p:nvSpPr>
        <p:spPr>
          <a:xfrm>
            <a:off x="541130" y="476392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00" dirty="0">
                <a:hlinkClick r:id="rId2"/>
              </a:rPr>
              <a:t>Equidad: Evaluación de sesgo  |  Machine </a:t>
            </a:r>
            <a:r>
              <a:rPr lang="es-CL" sz="1000" dirty="0" err="1">
                <a:hlinkClick r:id="rId2"/>
              </a:rPr>
              <a:t>Learning</a:t>
            </a:r>
            <a:r>
              <a:rPr lang="es-CL" sz="1000" dirty="0">
                <a:hlinkClick r:id="rId2"/>
              </a:rPr>
              <a:t>  |  Google </a:t>
            </a:r>
            <a:r>
              <a:rPr lang="es-CL" sz="1000" dirty="0" err="1">
                <a:hlinkClick r:id="rId2"/>
              </a:rPr>
              <a:t>for</a:t>
            </a:r>
            <a:r>
              <a:rPr lang="es-CL" sz="1000" dirty="0">
                <a:hlinkClick r:id="rId2"/>
              </a:rPr>
              <a:t> </a:t>
            </a:r>
            <a:r>
              <a:rPr lang="es-CL" sz="1000" dirty="0" err="1">
                <a:hlinkClick r:id="rId2"/>
              </a:rPr>
              <a:t>Developers</a:t>
            </a:r>
            <a:endParaRPr lang="es-CL" sz="1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3F64E9-3645-43D5-F467-55E324EA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259" y="133350"/>
            <a:ext cx="4243481" cy="46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84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body" idx="1"/>
          </p:nvPr>
        </p:nvSpPr>
        <p:spPr>
          <a:xfrm>
            <a:off x="311700" y="1056025"/>
            <a:ext cx="8520600" cy="37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3429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Altísimo volumen de datos</a:t>
            </a:r>
            <a:endParaRPr dirty="0">
              <a:solidFill>
                <a:schemeClr val="dk1"/>
              </a:solidFill>
            </a:endParaRPr>
          </a:p>
          <a:p>
            <a:pPr marL="3429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Complejidad del sistema</a:t>
            </a:r>
            <a:endParaRPr dirty="0">
              <a:solidFill>
                <a:schemeClr val="dk1"/>
              </a:solidFill>
            </a:endParaRPr>
          </a:p>
          <a:p>
            <a:pPr marL="3429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Gran velocidad de generación</a:t>
            </a:r>
            <a:endParaRPr dirty="0">
              <a:solidFill>
                <a:schemeClr val="dk1"/>
              </a:solidFill>
            </a:endParaRPr>
          </a:p>
          <a:p>
            <a:pPr marL="3429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Alta dimensionalidad</a:t>
            </a:r>
            <a:endParaRPr dirty="0">
              <a:solidFill>
                <a:schemeClr val="dk1"/>
              </a:solidFill>
            </a:endParaRPr>
          </a:p>
          <a:p>
            <a:pPr marL="3429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Datos heterogéneos y distribuidos</a:t>
            </a:r>
            <a:endParaRPr dirty="0">
              <a:solidFill>
                <a:schemeClr val="dk1"/>
              </a:solidFill>
            </a:endParaRPr>
          </a:p>
          <a:p>
            <a:pPr marL="3429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Enfoques tradicionales fallan con grandes volúmenes de datos</a:t>
            </a:r>
            <a:endParaRPr dirty="0">
              <a:solidFill>
                <a:schemeClr val="dk1"/>
              </a:solidFill>
            </a:endParaRPr>
          </a:p>
          <a:p>
            <a:pPr marL="34290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s" dirty="0">
                <a:solidFill>
                  <a:schemeClr val="dk1"/>
                </a:solidFill>
              </a:rPr>
              <a:t>En medicina, los datos (textos clínicos) contienen…</a:t>
            </a:r>
            <a:endParaRPr dirty="0">
              <a:solidFill>
                <a:schemeClr val="dk1"/>
              </a:solidFill>
            </a:endParaRPr>
          </a:p>
          <a:p>
            <a:pPr marL="685800" lvl="1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 dirty="0">
                <a:solidFill>
                  <a:schemeClr val="dk1"/>
                </a:solidFill>
              </a:rPr>
              <a:t>Abreviaciones</a:t>
            </a:r>
            <a:endParaRPr dirty="0">
              <a:solidFill>
                <a:schemeClr val="dk1"/>
              </a:solidFill>
            </a:endParaRPr>
          </a:p>
          <a:p>
            <a:pPr marL="685800" lvl="1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 dirty="0">
                <a:solidFill>
                  <a:schemeClr val="dk1"/>
                </a:solidFill>
              </a:rPr>
              <a:t>Acrónimos </a:t>
            </a:r>
            <a:endParaRPr dirty="0">
              <a:solidFill>
                <a:schemeClr val="dk1"/>
              </a:solidFill>
            </a:endParaRPr>
          </a:p>
          <a:p>
            <a:pPr marL="685800" lvl="1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 dirty="0">
                <a:solidFill>
                  <a:schemeClr val="dk1"/>
                </a:solidFill>
              </a:rPr>
              <a:t>Negaciones</a:t>
            </a:r>
            <a:endParaRPr dirty="0">
              <a:solidFill>
                <a:schemeClr val="dk1"/>
              </a:solidFill>
            </a:endParaRPr>
          </a:p>
          <a:p>
            <a:pPr marL="685800" lvl="1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 dirty="0">
                <a:solidFill>
                  <a:schemeClr val="dk1"/>
                </a:solidFill>
              </a:rPr>
              <a:t>Especulaciones</a:t>
            </a:r>
            <a:endParaRPr dirty="0">
              <a:solidFill>
                <a:schemeClr val="dk1"/>
              </a:solidFill>
            </a:endParaRPr>
          </a:p>
          <a:p>
            <a:pPr marL="685800" lvl="1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 dirty="0">
                <a:solidFill>
                  <a:schemeClr val="dk1"/>
                </a:solidFill>
              </a:rPr>
              <a:t>Faltas de ortografía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dirty="0">
                <a:solidFill>
                  <a:schemeClr val="dk1"/>
                </a:solidFill>
              </a:rPr>
              <a:t>Además, hay imágenes, sonidos, datos estructurados y no estructurados, mapas, PDF´s, web, redes sociales, repositorios remotos, dispositivos, API´s...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2" name="Google Shape;252;p42"/>
          <p:cNvSpPr txBox="1">
            <a:spLocks noGrp="1"/>
          </p:cNvSpPr>
          <p:nvPr>
            <p:ph type="title"/>
          </p:nvPr>
        </p:nvSpPr>
        <p:spPr>
          <a:xfrm>
            <a:off x="311688" y="127150"/>
            <a:ext cx="7877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/>
              <a:t>Datos en salud</a:t>
            </a:r>
            <a:endParaRPr sz="28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DAE40-532A-EEDA-F92C-614AA2015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>
                <a:latin typeface="+mj-lt"/>
              </a:rPr>
              <a:t>Natural </a:t>
            </a:r>
            <a:r>
              <a:rPr lang="es-CL" dirty="0" err="1">
                <a:latin typeface="+mj-lt"/>
              </a:rPr>
              <a:t>Language</a:t>
            </a:r>
            <a:r>
              <a:rPr lang="es-CL" dirty="0">
                <a:latin typeface="+mj-lt"/>
              </a:rPr>
              <a:t> Processing NLP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7508B3-EFF0-7858-16BD-86B62512F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>
                <a:solidFill>
                  <a:schemeClr val="tx1"/>
                </a:solidFill>
                <a:latin typeface="+mj-lt"/>
              </a:rPr>
              <a:t>Es tratar de enseñarle el lenguaje humano al computador.</a:t>
            </a:r>
          </a:p>
          <a:p>
            <a:r>
              <a:rPr lang="es-CL" dirty="0">
                <a:solidFill>
                  <a:schemeClr val="tx1"/>
                </a:solidFill>
                <a:latin typeface="+mj-lt"/>
              </a:rPr>
              <a:t>Es un conjunto de técnicas y de desarrollo.</a:t>
            </a:r>
          </a:p>
          <a:p>
            <a:r>
              <a:rPr lang="es-ES" dirty="0">
                <a:solidFill>
                  <a:schemeClr val="tx1"/>
                </a:solidFill>
                <a:latin typeface="+mj-lt"/>
              </a:rPr>
              <a:t>Una disciplina en la intersección entre ciencias de la computación, aprendizaje de máquinas y lingüística.</a:t>
            </a:r>
            <a:endParaRPr lang="es-CL" dirty="0">
              <a:solidFill>
                <a:schemeClr val="tx1"/>
              </a:solidFill>
              <a:latin typeface="+mj-lt"/>
            </a:endParaRPr>
          </a:p>
          <a:p>
            <a:r>
              <a:rPr lang="es-CL" dirty="0">
                <a:solidFill>
                  <a:schemeClr val="tx1"/>
                </a:solidFill>
                <a:latin typeface="+mj-lt"/>
              </a:rPr>
              <a:t>No es tan nuevo.</a:t>
            </a:r>
          </a:p>
        </p:txBody>
      </p:sp>
    </p:spTree>
    <p:extLst>
      <p:ext uri="{BB962C8B-B14F-4D97-AF65-F5344CB8AC3E}">
        <p14:creationId xmlns:p14="http://schemas.microsoft.com/office/powerpoint/2010/main" val="1974393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F1484CC-3E38-E611-37B9-EFEBF40B5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773" y="1655800"/>
            <a:ext cx="4217365" cy="280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1AE366C-09D3-DFBE-4631-45039C04ED85}"/>
              </a:ext>
            </a:extLst>
          </p:cNvPr>
          <p:cNvSpPr txBox="1"/>
          <p:nvPr/>
        </p:nvSpPr>
        <p:spPr>
          <a:xfrm>
            <a:off x="2779824" y="424648"/>
            <a:ext cx="301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Teoría de la información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750547-16AD-857C-9253-83D1DB1DFC98}"/>
              </a:ext>
            </a:extLst>
          </p:cNvPr>
          <p:cNvSpPr txBox="1"/>
          <p:nvPr/>
        </p:nvSpPr>
        <p:spPr>
          <a:xfrm>
            <a:off x="1213163" y="4690609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900" dirty="0">
                <a:hlinkClick r:id="rId3"/>
              </a:rPr>
              <a:t>Teoría de la información - Wikipedia, la enciclopedia libre</a:t>
            </a:r>
            <a:endParaRPr lang="es-CL" sz="9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EE4D1C8-0AB5-76B2-015C-2F9107B562F5}"/>
              </a:ext>
            </a:extLst>
          </p:cNvPr>
          <p:cNvSpPr txBox="1"/>
          <p:nvPr/>
        </p:nvSpPr>
        <p:spPr>
          <a:xfrm>
            <a:off x="2500629" y="873659"/>
            <a:ext cx="3572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900" dirty="0">
                <a:solidFill>
                  <a:srgbClr val="202122"/>
                </a:solidFill>
                <a:latin typeface="Arial" panose="020B0604020202020204" pitchFamily="34" charset="0"/>
              </a:rPr>
              <a:t>P</a:t>
            </a:r>
            <a:r>
              <a:rPr lang="es-ES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ropuesta teórica presentada por </a:t>
            </a:r>
            <a:r>
              <a:rPr lang="es-ES" sz="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Claude Shannon"/>
              </a:rPr>
              <a:t>Claude E. Shannon</a:t>
            </a:r>
            <a:r>
              <a:rPr lang="es-ES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y </a:t>
            </a:r>
            <a:r>
              <a:rPr lang="es-ES" sz="900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Warren Weaver"/>
              </a:rPr>
              <a:t>Warren Weaver</a:t>
            </a:r>
            <a:r>
              <a:rPr lang="es-ES" sz="9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 finales de la década de los años 1940</a:t>
            </a:r>
            <a:endParaRPr lang="es-CL" sz="900" dirty="0"/>
          </a:p>
        </p:txBody>
      </p:sp>
    </p:spTree>
    <p:extLst>
      <p:ext uri="{BB962C8B-B14F-4D97-AF65-F5344CB8AC3E}">
        <p14:creationId xmlns:p14="http://schemas.microsoft.com/office/powerpoint/2010/main" val="3918766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F7204-6351-A552-EBAE-C045657B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C8290F-3369-06D9-4882-FF930DB0A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1F200E-5127-41BC-8B46-686DDCB8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52413"/>
            <a:ext cx="7153275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247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400" cy="857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¿Ciencia de Datos?</a:t>
            </a:r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400" cy="3486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l" rtl="0">
              <a:spcBef>
                <a:spcPts val="2300"/>
              </a:spcBef>
              <a:spcAft>
                <a:spcPts val="0"/>
              </a:spcAft>
              <a:buNone/>
            </a:pPr>
            <a:r>
              <a:rPr lang="es" sz="2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s" sz="2300" b="1" dirty="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ciencia de datos </a:t>
            </a:r>
            <a:r>
              <a:rPr lang="es" sz="2300" b="1" u="sng" dirty="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aplicada</a:t>
            </a:r>
            <a:r>
              <a:rPr lang="es" sz="2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 el proceso de descubrimiento de conocimiento, en el que se diseñan y evalúan sistemas analíticos para robustecer las prácticas diarias de los expertos en el dominio o campo de los problemas, con el fin de mejorar el mundo real que nos rodea.</a:t>
            </a:r>
            <a:endParaRPr sz="2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300"/>
              </a:spcBef>
              <a:spcAft>
                <a:spcPts val="0"/>
              </a:spcAft>
              <a:buNone/>
            </a:pPr>
            <a:r>
              <a:rPr lang="es" sz="2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Busca tener </a:t>
            </a:r>
            <a:r>
              <a:rPr lang="es" sz="2300" b="1" dirty="0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impacto</a:t>
            </a:r>
            <a:r>
              <a:rPr lang="es" sz="2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3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7BC8D-E6F4-8B20-20CD-8D251722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5199BD-3CBB-2AB5-2A95-FB9806BC0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2050" name="Picture 2" descr="Word Embeddings: How do organizations use them for building ...">
            <a:extLst>
              <a:ext uri="{FF2B5EF4-FFF2-40B4-BE49-F238E27FC236}">
                <a16:creationId xmlns:a16="http://schemas.microsoft.com/office/drawing/2014/main" id="{DABECDF7-D5BC-849F-4B3B-DBBB03318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32" y="256208"/>
            <a:ext cx="6201935" cy="463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49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309C1-0B31-D420-B72E-60B28834A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FCDB3E-4D87-8533-C1CC-CF087A036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323464-D278-7A9D-CBEE-EE621C421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7" y="386521"/>
            <a:ext cx="3390699" cy="437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7899D5A-D179-87C6-4505-2A7728A878AC}"/>
              </a:ext>
            </a:extLst>
          </p:cNvPr>
          <p:cNvSpPr txBox="1"/>
          <p:nvPr/>
        </p:nvSpPr>
        <p:spPr>
          <a:xfrm>
            <a:off x="567634" y="4910121"/>
            <a:ext cx="45720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700" dirty="0">
                <a:hlinkClick r:id="rId3"/>
              </a:rPr>
              <a:t>1706.03762.pdf (arxiv.org)</a:t>
            </a:r>
            <a:endParaRPr lang="es-CL" sz="7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D12DF64-5A25-D0B3-EE87-A7E92AA7B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604" y="532294"/>
            <a:ext cx="3105868" cy="40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00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F7C0C-E28D-0F4F-786A-3D997F7E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6BDDB0-6C9D-071C-3720-9F17D4495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FFAE81-8144-FD19-E34A-6458E2766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438" y="166883"/>
            <a:ext cx="3597123" cy="466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240BB23-FE17-1F4A-1D7F-D16EA413407B}"/>
              </a:ext>
            </a:extLst>
          </p:cNvPr>
          <p:cNvSpPr txBox="1"/>
          <p:nvPr/>
        </p:nvSpPr>
        <p:spPr>
          <a:xfrm>
            <a:off x="686904" y="4794614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900" dirty="0">
                <a:hlinkClick r:id="rId3"/>
              </a:rPr>
              <a:t>2005.14165.pdf (arxiv.org)</a:t>
            </a:r>
            <a:endParaRPr lang="es-CL" sz="900" dirty="0"/>
          </a:p>
        </p:txBody>
      </p:sp>
    </p:spTree>
    <p:extLst>
      <p:ext uri="{BB962C8B-B14F-4D97-AF65-F5344CB8AC3E}">
        <p14:creationId xmlns:p14="http://schemas.microsoft.com/office/powerpoint/2010/main" val="1195699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46287-2822-E9FF-9301-96D8827E9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934BBA-E549-7C19-6EDE-C204EB8E2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E990F5-B9AD-2734-6C27-D127D5347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34" y="133350"/>
            <a:ext cx="5855131" cy="4211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F688635-35F4-2C98-A86B-2FC528187DEA}"/>
              </a:ext>
            </a:extLst>
          </p:cNvPr>
          <p:cNvSpPr txBox="1"/>
          <p:nvPr/>
        </p:nvSpPr>
        <p:spPr>
          <a:xfrm>
            <a:off x="1644434" y="4750028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Illustrating Reinforcement Learning from Human Feedback (RLHF) (huggingface.co)</a:t>
            </a:r>
            <a:endParaRPr lang="es-CL" sz="800" dirty="0"/>
          </a:p>
        </p:txBody>
      </p:sp>
    </p:spTree>
    <p:extLst>
      <p:ext uri="{BB962C8B-B14F-4D97-AF65-F5344CB8AC3E}">
        <p14:creationId xmlns:p14="http://schemas.microsoft.com/office/powerpoint/2010/main" val="295046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27F92-5DEE-0836-3038-EE596E39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90C69D-B650-B345-7A01-F0C7311B1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8480E8-912D-CCEE-2457-5182C568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5" y="610705"/>
            <a:ext cx="4140870" cy="373656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8770C0-331D-7883-18BC-A627BFA59461}"/>
              </a:ext>
            </a:extLst>
          </p:cNvPr>
          <p:cNvSpPr txBox="1"/>
          <p:nvPr/>
        </p:nvSpPr>
        <p:spPr>
          <a:xfrm>
            <a:off x="53090" y="466740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000" dirty="0">
                <a:hlinkClick r:id="rId3"/>
              </a:rPr>
              <a:t>https://bard.google.com/</a:t>
            </a:r>
            <a:r>
              <a:rPr lang="es-CL" sz="1000" dirty="0"/>
              <a:t>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9D710F-86B4-D769-23B0-7A4C617A5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137" y="590550"/>
            <a:ext cx="3644846" cy="39624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69CDA53-E4F8-0CD7-F0EB-52B6254CBB0A}"/>
              </a:ext>
            </a:extLst>
          </p:cNvPr>
          <p:cNvSpPr txBox="1"/>
          <p:nvPr/>
        </p:nvSpPr>
        <p:spPr>
          <a:xfrm>
            <a:off x="4421560" y="4667400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000" dirty="0">
                <a:hlinkClick r:id="rId5"/>
              </a:rPr>
              <a:t>https://chat.openai.com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369079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9" name="Google Shape;259;p43"/>
          <p:cNvPicPr preferRelativeResize="0"/>
          <p:nvPr/>
        </p:nvPicPr>
        <p:blipFill rotWithShape="1">
          <a:blip r:embed="rId3">
            <a:alphaModFix/>
          </a:blip>
          <a:srcRect l="13364" t="20719" r="18622" b="12139"/>
          <a:stretch/>
        </p:blipFill>
        <p:spPr>
          <a:xfrm>
            <a:off x="898813" y="468394"/>
            <a:ext cx="7693786" cy="427229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880069" y="4801256"/>
            <a:ext cx="6825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4"/>
              </a:rPr>
              <a:t>https://eithealth.eu/wp-content/uploads/2020/03/EIT-Health-and-McKinsey_Transforming-Healthcare-with-AI.pdf</a:t>
            </a:r>
            <a:r>
              <a:rPr lang="es" sz="800"/>
              <a:t> </a:t>
            </a:r>
            <a:endParaRPr sz="800"/>
          </a:p>
        </p:txBody>
      </p:sp>
      <p:sp>
        <p:nvSpPr>
          <p:cNvPr id="261" name="Google Shape;261;p43"/>
          <p:cNvSpPr/>
          <p:nvPr/>
        </p:nvSpPr>
        <p:spPr>
          <a:xfrm>
            <a:off x="821925" y="1222313"/>
            <a:ext cx="7770600" cy="839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3"/>
          <p:cNvSpPr txBox="1"/>
          <p:nvPr/>
        </p:nvSpPr>
        <p:spPr>
          <a:xfrm>
            <a:off x="977719" y="168244"/>
            <a:ext cx="672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¿Cuáles son las aplicaciones de la inteligencia artificial (IA) en tu organización hoy?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9579A-E90F-67A4-B917-3452A04D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DE9C047-FE12-5858-50E1-892BC2F5B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F5043D-9C00-52F7-0F7E-0689DD34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92" y="9438"/>
            <a:ext cx="9317993" cy="51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50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70" name="Google Shape;270;p44"/>
          <p:cNvSpPr txBox="1"/>
          <p:nvPr/>
        </p:nvSpPr>
        <p:spPr>
          <a:xfrm>
            <a:off x="149075" y="4835700"/>
            <a:ext cx="695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3"/>
              </a:rPr>
              <a:t>La inteligencia artificial en el sector salud: Promesas y desafíos | Publications (iadb.org)</a:t>
            </a:r>
            <a:endParaRPr sz="80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69D092B-0281-FC6C-25C1-2DAAA548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9" y="34464"/>
            <a:ext cx="7770522" cy="480123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body" idx="1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 rotWithShape="1">
          <a:blip r:embed="rId3">
            <a:alphaModFix/>
          </a:blip>
          <a:srcRect b="1234"/>
          <a:stretch/>
        </p:blipFill>
        <p:spPr>
          <a:xfrm>
            <a:off x="3925538" y="106275"/>
            <a:ext cx="4700138" cy="4693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/>
          <p:cNvPicPr preferRelativeResize="0"/>
          <p:nvPr/>
        </p:nvPicPr>
        <p:blipFill rotWithShape="1">
          <a:blip r:embed="rId4">
            <a:alphaModFix/>
          </a:blip>
          <a:srcRect l="34469" t="15269" r="35695" b="6021"/>
          <a:stretch/>
        </p:blipFill>
        <p:spPr>
          <a:xfrm>
            <a:off x="311700" y="343538"/>
            <a:ext cx="3003226" cy="4456426"/>
          </a:xfrm>
          <a:prstGeom prst="rect">
            <a:avLst/>
          </a:prstGeom>
          <a:noFill/>
          <a:ln>
            <a:noFill/>
          </a:ln>
          <a:effectLst>
            <a:outerShdw blurRad="300038" dist="76200" dir="3780000" algn="bl" rotWithShape="0">
              <a:srgbClr val="000000">
                <a:alpha val="68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1416325" y="2574325"/>
            <a:ext cx="741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520"/>
              <a:t>Pero…</a:t>
            </a:r>
            <a:endParaRPr sz="3520"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5225"/>
            <a:ext cx="3023550" cy="50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400" cy="857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80">
                <a:latin typeface="Arial"/>
                <a:ea typeface="Arial"/>
                <a:cs typeface="Arial"/>
                <a:sym typeface="Arial"/>
              </a:rPr>
              <a:t>¿Cómo (intentar) resolver un problema público? </a:t>
            </a:r>
            <a:endParaRPr sz="288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400" cy="3486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457200" lvl="0" indent="-346075" algn="l" rtl="0"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AutoNum type="arabicPeriod"/>
            </a:pPr>
            <a:r>
              <a:rPr lang="es" sz="185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Definición del problema</a:t>
            </a:r>
            <a:endParaRPr sz="185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AutoNum type="arabicPeriod"/>
            </a:pPr>
            <a:r>
              <a:rPr lang="es" sz="185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Pensamiento analítico de datos</a:t>
            </a:r>
            <a:endParaRPr sz="185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AutoNum type="arabicPeriod"/>
            </a:pPr>
            <a:r>
              <a:rPr lang="es" sz="185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Diseño centrado en las personas</a:t>
            </a:r>
            <a:endParaRPr sz="185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AutoNum type="arabicPeriod"/>
            </a:pPr>
            <a:r>
              <a:rPr lang="es" sz="185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Inteligencia colectiva</a:t>
            </a:r>
            <a:endParaRPr sz="185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AutoNum type="arabicPeriod"/>
            </a:pPr>
            <a:r>
              <a:rPr lang="es" sz="185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Generación de alianzas poderosas</a:t>
            </a:r>
            <a:endParaRPr sz="185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AutoNum type="arabicPeriod"/>
            </a:pPr>
            <a:r>
              <a:rPr lang="es" sz="185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Análisis de evidencia</a:t>
            </a:r>
            <a:endParaRPr sz="185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AutoNum type="arabicPeriod"/>
            </a:pPr>
            <a:r>
              <a:rPr lang="es" sz="1850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Medir resultados</a:t>
            </a:r>
            <a:endParaRPr sz="1850" dirty="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prefactibilidad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Proyectos de datos</a:t>
            </a:r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body" idx="1"/>
          </p:nvPr>
        </p:nvSpPr>
        <p:spPr>
          <a:xfrm>
            <a:off x="311700" y="1672126"/>
            <a:ext cx="8520600" cy="2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 dirty="0">
                <a:solidFill>
                  <a:schemeClr val="dk1"/>
                </a:solidFill>
              </a:rPr>
              <a:t>Es un problema real y que genera valor (significativo)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 dirty="0">
                <a:solidFill>
                  <a:schemeClr val="dk1"/>
                </a:solidFill>
              </a:rPr>
              <a:t>Hay capacidad de abordar (o actuar) el problema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 dirty="0">
                <a:solidFill>
                  <a:schemeClr val="dk1"/>
                </a:solidFill>
              </a:rPr>
              <a:t>Es prioritario para la institución y hay compromiso (de directivos)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 dirty="0">
                <a:solidFill>
                  <a:schemeClr val="dk1"/>
                </a:solidFill>
              </a:rPr>
              <a:t>Hay datos (y acceso) a datos relevantes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 dirty="0">
                <a:solidFill>
                  <a:schemeClr val="dk1"/>
                </a:solidFill>
              </a:rPr>
              <a:t>Se han identificado los riesgos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FFFFFF"/>
              </a:solidFill>
              <a:highlight>
                <a:srgbClr val="FF00FF"/>
              </a:highlight>
            </a:endParaRPr>
          </a:p>
        </p:txBody>
      </p:sp>
      <p:sp>
        <p:nvSpPr>
          <p:cNvPr id="285" name="Google Shape;285;p46"/>
          <p:cNvSpPr txBox="1"/>
          <p:nvPr/>
        </p:nvSpPr>
        <p:spPr>
          <a:xfrm>
            <a:off x="311700" y="4633175"/>
            <a:ext cx="893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GobLAB Universidad Adolfo Ibáñez</a:t>
            </a: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prefactibilidad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Proyectos de datos</a:t>
            </a:r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311700" y="1672126"/>
            <a:ext cx="8520600" cy="28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AutoNum type="arabicPeriod"/>
            </a:pPr>
            <a:r>
              <a:rPr lang="es" dirty="0">
                <a:solidFill>
                  <a:srgbClr val="FF00FF"/>
                </a:solidFill>
              </a:rPr>
              <a:t>Es un problema real y que genera valor (significativo)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AutoNum type="arabicPeriod"/>
            </a:pPr>
            <a:r>
              <a:rPr lang="es" dirty="0">
                <a:solidFill>
                  <a:srgbClr val="FF00FF"/>
                </a:solidFill>
              </a:rPr>
              <a:t>Hay capacidad de abordar (o actuar) el problema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s" dirty="0">
                <a:solidFill>
                  <a:srgbClr val="999999"/>
                </a:solidFill>
              </a:rPr>
              <a:t>Es prioritario para la institución y hay compromiso (de directivos)</a:t>
            </a:r>
            <a:endParaRPr dirty="0"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s" dirty="0">
                <a:solidFill>
                  <a:srgbClr val="999999"/>
                </a:solidFill>
              </a:rPr>
              <a:t>Hay datos (y acceso) a datos relevantes</a:t>
            </a:r>
            <a:endParaRPr dirty="0">
              <a:solidFill>
                <a:srgbClr val="999999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AutoNum type="arabicPeriod"/>
            </a:pPr>
            <a:r>
              <a:rPr lang="es" dirty="0">
                <a:solidFill>
                  <a:srgbClr val="FF00FF"/>
                </a:solidFill>
              </a:rPr>
              <a:t>Se han identificado los riesgos</a:t>
            </a:r>
            <a:endParaRPr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rgbClr val="FFFFFF"/>
              </a:solidFill>
              <a:highlight>
                <a:srgbClr val="FF00FF"/>
              </a:highlight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311700" y="4633175"/>
            <a:ext cx="893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GobLAB Universidad Adolfo Ibáñez</a:t>
            </a:r>
            <a:endParaRPr sz="1000"/>
          </a:p>
        </p:txBody>
      </p:sp>
      <p:sp>
        <p:nvSpPr>
          <p:cNvPr id="293" name="Google Shape;293;p47"/>
          <p:cNvSpPr txBox="1"/>
          <p:nvPr/>
        </p:nvSpPr>
        <p:spPr>
          <a:xfrm>
            <a:off x="410700" y="3715838"/>
            <a:ext cx="569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lt1"/>
                </a:solidFill>
                <a:highlight>
                  <a:srgbClr val="FF00FF"/>
                </a:highlight>
              </a:rPr>
              <a:t>Uso responsable y ético de los datos</a:t>
            </a:r>
            <a:endParaRPr sz="1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l="32100" t="15240" r="33341" b="5135"/>
          <a:stretch/>
        </p:blipFill>
        <p:spPr>
          <a:xfrm>
            <a:off x="220550" y="596488"/>
            <a:ext cx="2972674" cy="3852725"/>
          </a:xfrm>
          <a:prstGeom prst="rect">
            <a:avLst/>
          </a:prstGeom>
          <a:noFill/>
          <a:ln>
            <a:noFill/>
          </a:ln>
          <a:effectLst>
            <a:outerShdw blurRad="214313" dist="85725" dir="672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9" name="Google Shape;299;p48"/>
          <p:cNvSpPr txBox="1"/>
          <p:nvPr/>
        </p:nvSpPr>
        <p:spPr>
          <a:xfrm>
            <a:off x="73906" y="4752363"/>
            <a:ext cx="899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u="sng">
                <a:solidFill>
                  <a:schemeClr val="hlink"/>
                </a:solidFill>
                <a:hlinkClick r:id="rId4"/>
              </a:rPr>
              <a:t>https://publications.iadb.org/publications/spanish/document/La_Gesti%C3%B3n_%C3%89tica_de_los_Datos.pdf</a:t>
            </a:r>
            <a:r>
              <a:rPr lang="es" sz="1000"/>
              <a:t> </a:t>
            </a:r>
            <a:endParaRPr sz="1000"/>
          </a:p>
        </p:txBody>
      </p:sp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xfrm>
            <a:off x="3901631" y="445031"/>
            <a:ext cx="493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Tipos de riesgos éticos</a:t>
            </a:r>
            <a:endParaRPr b="1"/>
          </a:p>
        </p:txBody>
      </p:sp>
      <p:sp>
        <p:nvSpPr>
          <p:cNvPr id="301" name="Google Shape;301;p48"/>
          <p:cNvSpPr txBox="1">
            <a:spLocks noGrp="1"/>
          </p:cNvSpPr>
          <p:nvPr>
            <p:ph type="body" idx="1"/>
          </p:nvPr>
        </p:nvSpPr>
        <p:spPr>
          <a:xfrm>
            <a:off x="3901631" y="1152479"/>
            <a:ext cx="493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30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s" sz="1900" b="1">
                <a:solidFill>
                  <a:srgbClr val="FF00FF"/>
                </a:solidFill>
              </a:rPr>
              <a:t>Privacidad de datos personales</a:t>
            </a:r>
            <a:br>
              <a:rPr lang="es" sz="1900">
                <a:solidFill>
                  <a:schemeClr val="dk1"/>
                </a:solidFill>
              </a:rPr>
            </a:br>
            <a:r>
              <a:rPr lang="es" sz="1900">
                <a:solidFill>
                  <a:schemeClr val="dk1"/>
                </a:solidFill>
              </a:rPr>
              <a:t>Cifrado, anonimización, codificación</a:t>
            </a:r>
            <a:br>
              <a:rPr lang="e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marL="457200" lvl="0" indent="-3130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s" sz="1900" b="1">
                <a:solidFill>
                  <a:srgbClr val="FF00FF"/>
                </a:solidFill>
              </a:rPr>
              <a:t>Discriminación algorítmica</a:t>
            </a:r>
            <a:br>
              <a:rPr lang="es" sz="1900">
                <a:solidFill>
                  <a:schemeClr val="dk1"/>
                </a:solidFill>
              </a:rPr>
            </a:br>
            <a:r>
              <a:rPr lang="es" sz="1900">
                <a:solidFill>
                  <a:schemeClr val="dk1"/>
                </a:solidFill>
              </a:rPr>
              <a:t>Derecho de explicabilidad, derecho a la compensación</a:t>
            </a:r>
            <a:br>
              <a:rPr lang="e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marL="457200" lvl="0" indent="-31305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s" sz="1900" b="1">
                <a:solidFill>
                  <a:srgbClr val="FF00FF"/>
                </a:solidFill>
              </a:rPr>
              <a:t>Opacidad</a:t>
            </a:r>
            <a:br>
              <a:rPr lang="es" sz="1900">
                <a:solidFill>
                  <a:schemeClr val="dk1"/>
                </a:solidFill>
              </a:rPr>
            </a:br>
            <a:r>
              <a:rPr lang="es" sz="1900">
                <a:solidFill>
                  <a:schemeClr val="dk1"/>
                </a:solidFill>
              </a:rPr>
              <a:t>“Cajas negras”, Opacidad: intencional, analfabeta, intrínseca.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342750" y="228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00FF"/>
                </a:solidFill>
              </a:rPr>
              <a:t>La ética en el uso de IA</a:t>
            </a:r>
            <a:r>
              <a:rPr lang="es"/>
              <a:t> es una de las grandes preocupaciones actualmente a nivel mundial.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¿IA usada para el beneficio de las personas?</a:t>
            </a:r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body" idx="1"/>
          </p:nvPr>
        </p:nvSpPr>
        <p:spPr>
          <a:xfrm>
            <a:off x="311700" y="1628675"/>
            <a:ext cx="8520600" cy="29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Preservar la autonomía del ser humano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Promover el bienestar y la seguridad de las personas y el interés público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Garantizar la transparencia, la claridad y la inteligibilidad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Promover la responsabilidad y la rendición de cuentas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Garantizar la inclusividad y la equidad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Promover una IA con capacidad de respuesta y sostenible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3" name="Google Shape;3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0528" y="1466175"/>
            <a:ext cx="2441774" cy="3472475"/>
          </a:xfrm>
          <a:prstGeom prst="rect">
            <a:avLst/>
          </a:prstGeom>
          <a:noFill/>
          <a:ln>
            <a:noFill/>
          </a:ln>
          <a:effectLst>
            <a:outerShdw blurRad="385763" dist="133350" dir="75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14" name="Google Shape;314;p50"/>
          <p:cNvSpPr txBox="1"/>
          <p:nvPr/>
        </p:nvSpPr>
        <p:spPr>
          <a:xfrm>
            <a:off x="311700" y="4770775"/>
            <a:ext cx="561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4"/>
              </a:rPr>
              <a:t>Ethics and governance of artificial intelligence for health (who.int)</a:t>
            </a:r>
            <a:endParaRPr sz="1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52"/>
          <p:cNvPicPr preferRelativeResize="0"/>
          <p:nvPr/>
        </p:nvPicPr>
        <p:blipFill rotWithShape="1">
          <a:blip r:embed="rId3">
            <a:alphaModFix/>
          </a:blip>
          <a:srcRect l="25448" t="25666" r="13915" b="26616"/>
          <a:stretch/>
        </p:blipFill>
        <p:spPr>
          <a:xfrm>
            <a:off x="234694" y="217201"/>
            <a:ext cx="5495530" cy="243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2"/>
          <p:cNvSpPr txBox="1"/>
          <p:nvPr/>
        </p:nvSpPr>
        <p:spPr>
          <a:xfrm>
            <a:off x="5730225" y="2327288"/>
            <a:ext cx="5730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4"/>
              </a:rPr>
              <a:t>https://scielo.conicyt.cl/pdf/rmc/v147n10/0717-6163-rmc-147-10-1229.pdf</a:t>
            </a:r>
            <a:r>
              <a:rPr lang="es" sz="800"/>
              <a:t> </a:t>
            </a:r>
            <a:endParaRPr sz="800"/>
          </a:p>
        </p:txBody>
      </p:sp>
      <p:pic>
        <p:nvPicPr>
          <p:cNvPr id="327" name="Google Shape;327;p52"/>
          <p:cNvPicPr preferRelativeResize="0"/>
          <p:nvPr/>
        </p:nvPicPr>
        <p:blipFill rotWithShape="1">
          <a:blip r:embed="rId5">
            <a:alphaModFix/>
          </a:blip>
          <a:srcRect l="29487" t="20943" r="30562" b="51513"/>
          <a:stretch/>
        </p:blipFill>
        <p:spPr>
          <a:xfrm>
            <a:off x="311700" y="2962669"/>
            <a:ext cx="5319509" cy="206300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2"/>
          <p:cNvSpPr txBox="1"/>
          <p:nvPr/>
        </p:nvSpPr>
        <p:spPr>
          <a:xfrm>
            <a:off x="5730225" y="4635000"/>
            <a:ext cx="3579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6"/>
              </a:rPr>
              <a:t>https://doi.org/10.1186/s12889-019-6526-6</a:t>
            </a:r>
            <a:r>
              <a:rPr lang="es" sz="800"/>
              <a:t> </a:t>
            </a:r>
            <a:endParaRPr sz="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3"/>
          <p:cNvPicPr preferRelativeResize="0"/>
          <p:nvPr/>
        </p:nvPicPr>
        <p:blipFill rotWithShape="1">
          <a:blip r:embed="rId3">
            <a:alphaModFix/>
          </a:blip>
          <a:srcRect l="4818" t="24717" r="38827" b="17108"/>
          <a:stretch/>
        </p:blipFill>
        <p:spPr>
          <a:xfrm>
            <a:off x="360600" y="332474"/>
            <a:ext cx="4765968" cy="276731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3"/>
          <p:cNvSpPr txBox="1"/>
          <p:nvPr/>
        </p:nvSpPr>
        <p:spPr>
          <a:xfrm>
            <a:off x="360600" y="3485297"/>
            <a:ext cx="3960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 u="sng">
                <a:solidFill>
                  <a:schemeClr val="hlink"/>
                </a:solidFill>
                <a:hlinkClick r:id="rId4"/>
              </a:rPr>
              <a:t>https://www.nature.com/articles/s41433-020-01366-0</a:t>
            </a:r>
            <a:r>
              <a:rPr lang="es" sz="800"/>
              <a:t> </a:t>
            </a:r>
            <a:endParaRPr sz="800"/>
          </a:p>
        </p:txBody>
      </p:sp>
      <p:pic>
        <p:nvPicPr>
          <p:cNvPr id="335" name="Google Shape;335;p53"/>
          <p:cNvPicPr preferRelativeResize="0"/>
          <p:nvPr/>
        </p:nvPicPr>
        <p:blipFill rotWithShape="1">
          <a:blip r:embed="rId5">
            <a:alphaModFix/>
          </a:blip>
          <a:srcRect l="17393" t="24955" r="40449" b="8797"/>
          <a:stretch/>
        </p:blipFill>
        <p:spPr>
          <a:xfrm>
            <a:off x="5475975" y="1919231"/>
            <a:ext cx="3393130" cy="29993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6" name="Google Shape;336;p53"/>
          <p:cNvSpPr txBox="1"/>
          <p:nvPr/>
        </p:nvSpPr>
        <p:spPr>
          <a:xfrm>
            <a:off x="5475975" y="420469"/>
            <a:ext cx="122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DART</a:t>
            </a:r>
            <a:endParaRPr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4"/>
          <p:cNvSpPr txBox="1">
            <a:spLocks noGrp="1"/>
          </p:cNvSpPr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54"/>
          <p:cNvSpPr txBox="1">
            <a:spLocks noGrp="1"/>
          </p:cNvSpPr>
          <p:nvPr>
            <p:ph type="body" idx="1"/>
          </p:nvPr>
        </p:nvSpPr>
        <p:spPr>
          <a:xfrm>
            <a:off x="233775" y="864356"/>
            <a:ext cx="6390600" cy="25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43" name="Google Shape;343;p54"/>
          <p:cNvPicPr preferRelativeResize="0"/>
          <p:nvPr/>
        </p:nvPicPr>
        <p:blipFill rotWithShape="1">
          <a:blip r:embed="rId3">
            <a:alphaModFix/>
          </a:blip>
          <a:srcRect l="17221" t="19786" r="19043" b="50570"/>
          <a:stretch/>
        </p:blipFill>
        <p:spPr>
          <a:xfrm>
            <a:off x="311700" y="376575"/>
            <a:ext cx="8614766" cy="225384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4"/>
          <p:cNvSpPr txBox="1"/>
          <p:nvPr/>
        </p:nvSpPr>
        <p:spPr>
          <a:xfrm>
            <a:off x="567150" y="2933550"/>
            <a:ext cx="695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6000 seguimientos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2000 pacientes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57% liberación de carga de trabajo en tareas de seguimiento</a:t>
            </a:r>
            <a:endParaRPr sz="1900"/>
          </a:p>
        </p:txBody>
      </p:sp>
      <p:sp>
        <p:nvSpPr>
          <p:cNvPr id="345" name="Google Shape;345;p54"/>
          <p:cNvSpPr txBox="1"/>
          <p:nvPr/>
        </p:nvSpPr>
        <p:spPr>
          <a:xfrm>
            <a:off x="469369" y="4615444"/>
            <a:ext cx="3667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hlink"/>
                </a:solidFill>
                <a:hlinkClick r:id="rId4"/>
              </a:rPr>
              <a:t>https://saluddigital.ssmso.cl/COVID0251/</a:t>
            </a:r>
            <a:r>
              <a:rPr lang="es" sz="900"/>
              <a:t> </a:t>
            </a:r>
            <a:endParaRPr sz="900"/>
          </a:p>
        </p:txBody>
      </p:sp>
      <p:sp>
        <p:nvSpPr>
          <p:cNvPr id="346" name="Google Shape;346;p54"/>
          <p:cNvSpPr txBox="1"/>
          <p:nvPr/>
        </p:nvSpPr>
        <p:spPr>
          <a:xfrm>
            <a:off x="469369" y="4835269"/>
            <a:ext cx="4136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hlink"/>
                </a:solidFill>
                <a:hlinkClick r:id="rId5"/>
              </a:rPr>
              <a:t>https://www.sistemaspublicos.cl/gproyecto/covid0251/</a:t>
            </a:r>
            <a:r>
              <a:rPr lang="es" sz="900"/>
              <a:t> </a:t>
            </a:r>
            <a:endParaRPr sz="700"/>
          </a:p>
        </p:txBody>
      </p:sp>
      <p:sp>
        <p:nvSpPr>
          <p:cNvPr id="347" name="Google Shape;347;p54"/>
          <p:cNvSpPr txBox="1"/>
          <p:nvPr/>
        </p:nvSpPr>
        <p:spPr>
          <a:xfrm>
            <a:off x="567150" y="3937950"/>
            <a:ext cx="1329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(Hasta Julio 2021)</a:t>
            </a:r>
            <a:endParaRPr sz="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400" cy="857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Pero ojo...</a:t>
            </a:r>
            <a:endParaRPr/>
          </a:p>
        </p:txBody>
      </p:sp>
      <p:sp>
        <p:nvSpPr>
          <p:cNvPr id="359" name="Google Shape;359;p56"/>
          <p:cNvSpPr txBox="1">
            <a:spLocks noGrp="1"/>
          </p:cNvSpPr>
          <p:nvPr>
            <p:ph type="body" idx="1"/>
          </p:nvPr>
        </p:nvSpPr>
        <p:spPr>
          <a:xfrm>
            <a:off x="633425" y="1181100"/>
            <a:ext cx="7877400" cy="3726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 fontScale="85000" lnSpcReduction="20000"/>
          </a:bodyPr>
          <a:lstStyle/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siempre es necesario aplicar algoritmos de </a:t>
            </a:r>
            <a:r>
              <a:rPr lang="es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Muchas veces con análisis de estadísticas descriptivas es suficiente.</a:t>
            </a:r>
            <a:b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 relevante es contar con modelos que se puedan explicar (transparencia, fairness, sesgos).</a:t>
            </a:r>
            <a:b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 importante es la lógica y el método, no las herramientas.</a:t>
            </a:r>
            <a:b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Ciencia de Datos por sí sola no es capaz de tener impacto.</a:t>
            </a:r>
            <a:b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necesita de un equipo multidisciplinario. </a:t>
            </a:r>
            <a:b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Apoyo y empuje de la alta dirección. </a:t>
            </a:r>
            <a:b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AutoNum type="arabicPeriod"/>
            </a:pPr>
            <a:r>
              <a:rPr lang="e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requiere de sistemas de gobernanza e infraestructura de datos.</a:t>
            </a:r>
            <a:endParaRPr sz="2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>
            <a:spLocks noGrp="1"/>
          </p:cNvSpPr>
          <p:nvPr>
            <p:ph type="title"/>
          </p:nvPr>
        </p:nvSpPr>
        <p:spPr>
          <a:xfrm>
            <a:off x="633288" y="2143050"/>
            <a:ext cx="7877400" cy="857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Apoyo a las decisiones clínicas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400" cy="857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80">
                <a:latin typeface="Arial"/>
                <a:ea typeface="Arial"/>
                <a:cs typeface="Arial"/>
                <a:sym typeface="Arial"/>
              </a:rPr>
              <a:t>¿Cómo (intentar) resolver un problema público? </a:t>
            </a:r>
            <a:endParaRPr sz="288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400" cy="3486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457200" lvl="0" indent="-346075" algn="l" rtl="0">
              <a:spcBef>
                <a:spcPts val="2300"/>
              </a:spcBef>
              <a:spcAft>
                <a:spcPts val="0"/>
              </a:spcAft>
              <a:buClr>
                <a:srgbClr val="FF00FF"/>
              </a:buClr>
              <a:buSzPts val="1850"/>
              <a:buFont typeface="Arial"/>
              <a:buAutoNum type="arabicPeriod"/>
            </a:pPr>
            <a:r>
              <a:rPr lang="es" sz="1850">
                <a:solidFill>
                  <a:srgbClr val="FF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Definición del problema</a:t>
            </a:r>
            <a:endParaRPr sz="1850">
              <a:solidFill>
                <a:srgbClr val="FF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50"/>
              <a:buFont typeface="Arial"/>
              <a:buAutoNum type="arabicPeriod"/>
            </a:pPr>
            <a:r>
              <a:rPr lang="es" sz="1850">
                <a:solidFill>
                  <a:srgbClr val="FF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Pensamiento analítico de datos</a:t>
            </a:r>
            <a:endParaRPr sz="1850">
              <a:solidFill>
                <a:srgbClr val="FF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AutoNum type="arabicPeriod"/>
            </a:pPr>
            <a:r>
              <a:rPr lang="es" sz="18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Diseño centrado en las personas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AutoNum type="arabicPeriod"/>
            </a:pPr>
            <a:r>
              <a:rPr lang="es" sz="18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Inteligencia colectiva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AutoNum type="arabicPeriod"/>
            </a:pPr>
            <a:r>
              <a:rPr lang="es" sz="185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Generación de alianzas poderosas</a:t>
            </a:r>
            <a:endParaRPr sz="185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50"/>
              <a:buFont typeface="Arial"/>
              <a:buAutoNum type="arabicPeriod"/>
            </a:pPr>
            <a:r>
              <a:rPr lang="es" sz="1850">
                <a:solidFill>
                  <a:srgbClr val="FF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Análisis de evidencia</a:t>
            </a:r>
            <a:endParaRPr sz="1850">
              <a:solidFill>
                <a:srgbClr val="FF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6075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50"/>
              <a:buFont typeface="Arial"/>
              <a:buAutoNum type="arabicPeriod"/>
            </a:pPr>
            <a:r>
              <a:rPr lang="es" sz="1850">
                <a:solidFill>
                  <a:srgbClr val="FF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Medir resultados</a:t>
            </a:r>
            <a:endParaRPr sz="1850">
              <a:solidFill>
                <a:srgbClr val="FF00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ML ó Aprendizaje automático</a:t>
            </a: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tx1"/>
                </a:solidFill>
              </a:rPr>
              <a:t>Es un subcampo de la inteligencia artificial donde los algoritmos “aprenden” patrones de los datos para realizar una tarea específica. 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dirty="0">
                <a:highlight>
                  <a:srgbClr val="FFFF00"/>
                </a:highlight>
              </a:rPr>
              <a:t>algoritmo != modelo</a:t>
            </a:r>
            <a:endParaRPr dirty="0">
              <a:highlight>
                <a:srgbClr val="FFFF00"/>
              </a:highlight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550" y="2013900"/>
            <a:ext cx="2835000" cy="30128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224900" y="4703625"/>
            <a:ext cx="7822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u="sng">
                <a:solidFill>
                  <a:schemeClr val="hlink"/>
                </a:solidFill>
                <a:hlinkClick r:id="rId4"/>
              </a:rPr>
              <a:t>https://www.manning.com/books/machine-learning-with-r-the-tidyverse-and-mlr</a:t>
            </a:r>
            <a:r>
              <a:rPr lang="es" sz="900"/>
              <a:t> 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11450A-E9C4-504D-AF25-64D3D741C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265043"/>
            <a:ext cx="8520600" cy="4255241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s-ES" dirty="0">
                <a:solidFill>
                  <a:schemeClr val="tx1"/>
                </a:solidFill>
              </a:rPr>
              <a:t>El aprendizaje de máquinas (</a:t>
            </a:r>
            <a:r>
              <a:rPr lang="es-ES" i="1" dirty="0">
                <a:solidFill>
                  <a:schemeClr val="tx1"/>
                </a:solidFill>
              </a:rPr>
              <a:t>Machine </a:t>
            </a:r>
            <a:r>
              <a:rPr lang="es-ES" i="1" dirty="0" err="1">
                <a:solidFill>
                  <a:schemeClr val="tx1"/>
                </a:solidFill>
              </a:rPr>
              <a:t>Learning</a:t>
            </a:r>
            <a:r>
              <a:rPr lang="es-ES" dirty="0">
                <a:solidFill>
                  <a:schemeClr val="tx1"/>
                </a:solidFill>
              </a:rPr>
              <a:t>) es una disciplina científica que consiste en el estudio de algoritmos y modelos estadísticos en el cuál los sistemas computacionales, sin ser explícitamente programado para ellos, mejoran su rendimiento en base a la experiencia, aprendiendo de los datos observados.</a:t>
            </a:r>
          </a:p>
          <a:p>
            <a:pPr marL="114300" indent="0"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s-ES" dirty="0">
                <a:solidFill>
                  <a:schemeClr val="tx1"/>
                </a:solidFill>
              </a:rPr>
              <a:t>En general, el aprendizaje de máquinas (AM) consiste en estrategias para estimar una función f, con el fin de predecir una variable dependiente (Y) en base a variables independientes (X) o realizar inferencia sobre como el cambio de los inputs X afectan el output Y.</a:t>
            </a:r>
          </a:p>
          <a:p>
            <a:pPr marL="114300" indent="0"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s-ES" dirty="0">
                <a:solidFill>
                  <a:schemeClr val="tx1"/>
                </a:solidFill>
              </a:rPr>
              <a:t>Si consideramos que:</a:t>
            </a:r>
          </a:p>
          <a:p>
            <a:pPr marL="114300" indent="0">
              <a:buNone/>
            </a:pPr>
            <a:endParaRPr lang="es-E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s-ES" b="1" dirty="0">
                <a:solidFill>
                  <a:schemeClr val="tx1"/>
                </a:solidFill>
              </a:rPr>
              <a:t>X</a:t>
            </a:r>
            <a:r>
              <a:rPr lang="es-ES" dirty="0">
                <a:solidFill>
                  <a:schemeClr val="tx1"/>
                </a:solidFill>
              </a:rPr>
              <a:t> son variables independientes (</a:t>
            </a:r>
            <a:r>
              <a:rPr lang="es-ES" dirty="0" err="1">
                <a:solidFill>
                  <a:schemeClr val="tx1"/>
                </a:solidFill>
              </a:rPr>
              <a:t>features</a:t>
            </a:r>
            <a:r>
              <a:rPr lang="es-ES" dirty="0">
                <a:solidFill>
                  <a:schemeClr val="tx1"/>
                </a:solidFill>
              </a:rPr>
              <a:t>, inputs, predictora), como por ejemplo edad, género, escolaridad de madre.</a:t>
            </a:r>
          </a:p>
          <a:p>
            <a:pPr marL="114300" indent="0">
              <a:buNone/>
            </a:pPr>
            <a:r>
              <a:rPr lang="es-ES" b="1" dirty="0">
                <a:solidFill>
                  <a:schemeClr val="tx1"/>
                </a:solidFill>
              </a:rPr>
              <a:t>Y</a:t>
            </a:r>
            <a:r>
              <a:rPr lang="es-ES" dirty="0">
                <a:solidFill>
                  <a:schemeClr val="tx1"/>
                </a:solidFill>
              </a:rPr>
              <a:t> es una variable dependiente (output, respuesta, predicha), como por ejemplo, desarrollo psicomotor de un infante.</a:t>
            </a:r>
          </a:p>
          <a:p>
            <a:pPr marL="114300" indent="0">
              <a:buNone/>
            </a:pPr>
            <a:r>
              <a:rPr lang="es-ES" b="1" dirty="0">
                <a:solidFill>
                  <a:schemeClr val="tx1"/>
                </a:solidFill>
              </a:rPr>
              <a:t>e</a:t>
            </a:r>
            <a:r>
              <a:rPr lang="es-ES" dirty="0">
                <a:solidFill>
                  <a:schemeClr val="tx1"/>
                </a:solidFill>
              </a:rPr>
              <a:t> es un error aleatorio</a:t>
            </a:r>
            <a:br>
              <a:rPr lang="es-ES" dirty="0">
                <a:solidFill>
                  <a:schemeClr val="tx1"/>
                </a:solidFill>
              </a:rPr>
            </a:br>
            <a:endParaRPr lang="es-E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s-ES" dirty="0">
                <a:solidFill>
                  <a:schemeClr val="tx1"/>
                </a:solidFill>
              </a:rPr>
              <a:t>Existe una relación entre X e Y de forma general:</a:t>
            </a:r>
            <a:endParaRPr lang="es-CL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BDF29E-4B75-4CE3-2927-EDA6A5321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65" y="3797316"/>
            <a:ext cx="2273792" cy="72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6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400" cy="8574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400" cy="34863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lvl="0" indent="0" algn="l" rtl="0">
              <a:spcBef>
                <a:spcPts val="23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0"/>
            <a:ext cx="5715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1972</Words>
  <Application>Microsoft Office PowerPoint</Application>
  <PresentationFormat>Presentación en pantalla (16:9)</PresentationFormat>
  <Paragraphs>209</Paragraphs>
  <Slides>49</Slides>
  <Notes>36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4" baseType="lpstr">
      <vt:lpstr>Helvetica Neue</vt:lpstr>
      <vt:lpstr>Roboto Mono</vt:lpstr>
      <vt:lpstr>Arial</vt:lpstr>
      <vt:lpstr>Trebuchet MS</vt:lpstr>
      <vt:lpstr>Simple Light</vt:lpstr>
      <vt:lpstr>Presentación de PowerPoint</vt:lpstr>
      <vt:lpstr>¿Ciencia de Datos?</vt:lpstr>
      <vt:lpstr>¿Ciencia de Datos?</vt:lpstr>
      <vt:lpstr>¿Cómo (intentar) resolver un problema público? </vt:lpstr>
      <vt:lpstr>¿Cómo (intentar) resolver un problema público? </vt:lpstr>
      <vt:lpstr>ML ó Aprendizaje automático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Modelos</vt:lpstr>
      <vt:lpstr>Inteligencia Artificial</vt:lpstr>
      <vt:lpstr>Aprendizaje de Máquinas</vt:lpstr>
      <vt:lpstr>Aprendizaje Supervisado</vt:lpstr>
      <vt:lpstr>Aprendizaje no Supervisado</vt:lpstr>
      <vt:lpstr>Deep Learning</vt:lpstr>
      <vt:lpstr>Presentación de PowerPoint</vt:lpstr>
      <vt:lpstr>Presentación de PowerPoint</vt:lpstr>
      <vt:lpstr>Presentación de PowerPoint</vt:lpstr>
      <vt:lpstr>Datos en salud</vt:lpstr>
      <vt:lpstr>Natural Language Processing NLP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Pero…</vt:lpstr>
      <vt:lpstr>Análisis de prefactibilidad Proyectos de datos</vt:lpstr>
      <vt:lpstr>Análisis de prefactibilidad Proyectos de datos</vt:lpstr>
      <vt:lpstr>Tipos de riesgos éticos</vt:lpstr>
      <vt:lpstr>La ética en el uso de IA es una de las grandes preocupaciones actualmente a nivel mundial.</vt:lpstr>
      <vt:lpstr>¿IA usada para el beneficio de las personas?</vt:lpstr>
      <vt:lpstr>Presentación de PowerPoint</vt:lpstr>
      <vt:lpstr>Presentación de PowerPoint</vt:lpstr>
      <vt:lpstr>Presentación de PowerPoint</vt:lpstr>
      <vt:lpstr>Pero ojo...</vt:lpstr>
      <vt:lpstr>Apoyo a las decisiones clínicas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Ciencia de Datos en Salud</dc:title>
  <dc:creator>Paulo Villarroel</dc:creator>
  <cp:lastModifiedBy>Paulo Villarroel</cp:lastModifiedBy>
  <cp:revision>10</cp:revision>
  <dcterms:modified xsi:type="dcterms:W3CDTF">2023-05-29T23:26:29Z</dcterms:modified>
</cp:coreProperties>
</file>